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72" r:id="rId2"/>
    <p:sldId id="282" r:id="rId3"/>
    <p:sldId id="273" r:id="rId4"/>
    <p:sldId id="258" r:id="rId5"/>
    <p:sldId id="259" r:id="rId6"/>
    <p:sldId id="260" r:id="rId7"/>
    <p:sldId id="279" r:id="rId8"/>
    <p:sldId id="265" r:id="rId9"/>
    <p:sldId id="280" r:id="rId10"/>
    <p:sldId id="266" r:id="rId11"/>
    <p:sldId id="267" r:id="rId12"/>
    <p:sldId id="275" r:id="rId13"/>
    <p:sldId id="268" r:id="rId14"/>
    <p:sldId id="274" r:id="rId15"/>
    <p:sldId id="277" r:id="rId16"/>
    <p:sldId id="278" r:id="rId17"/>
    <p:sldId id="270" r:id="rId18"/>
    <p:sldId id="27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31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3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00EB-CCB0-44FF-BD8B-0DE47650D2F0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45C32-B2ED-43C3-A6F8-FA60EFB8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63F8-5EB6-4F33-93AD-5411944176C7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E836-4696-46CA-99CE-D8987214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A1C0-A4BF-471A-AE44-01C0FF46D7E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335C-2D8B-4F9D-BD80-EE5CBABB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B351-8774-4C1B-9322-8AB965699A2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FD38-0D93-4949-85E9-C1221A63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9AF2-406D-4F74-B57A-8527022AB076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E2A9-A6A4-462F-BBBD-7E4AE70E1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252F-3AEE-46EC-B9E7-08D0633BB6F7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AAE9-BC23-4EC3-A1F1-E42F892E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54D9-E7A5-485B-91BB-5F639300772E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0551-32FC-4793-A6E2-81DDF45C5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1ADB-9034-4955-87E4-7A7D08788BA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B8F2-F5BE-450B-B690-B6A02D22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C481-DF7F-4A8F-A0B4-6672611E5D9E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3EAE-0289-44C1-B8D6-8ABC4D69D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6BB6-8DB8-4EA0-83D4-E6257935FD9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457-CA3B-414E-B435-3FFAA1A7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12D5-7B94-46D5-8F5F-2E7816705EF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E38D-794D-4625-AB83-74248F32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1520-5A5B-456F-B12A-711F57538FD9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83D1-E787-4F8D-8268-2C5870F4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329A4-440A-46F4-8F36-30B91C23F07C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7087E-3A1D-4E08-8A73-59A257C9F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1989415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SESSIONs 1-4</a:t>
            </a: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en-US" sz="4200" b="1" dirty="0">
                <a:latin typeface="+mn-lt"/>
              </a:rPr>
              <a:t>Introduction for Christian Leaders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The Contrasts and Reversals </a:t>
            </a:r>
            <a:br>
              <a:rPr lang="en-US" sz="4000" b="1" dirty="0"/>
            </a:br>
            <a:r>
              <a:rPr lang="en-US" sz="4000" b="1" dirty="0"/>
              <a:t>of the Kingdom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chemeClr val="accent6"/>
                </a:solidFill>
              </a:rPr>
              <a:t>Luke 14:7-24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marL="514350" indent="-514350" eaLnBrk="1" hangingPunct="1"/>
            <a:r>
              <a:rPr lang="en-US" sz="4000" dirty="0"/>
              <a:t>Who Is the Greatest in the Kingdom? </a:t>
            </a:r>
            <a:br>
              <a:rPr lang="en-US" sz="4000" dirty="0"/>
            </a:br>
            <a:r>
              <a:rPr lang="en-US" sz="3600" dirty="0"/>
              <a:t>Luke 14:7-11</a:t>
            </a:r>
            <a:br>
              <a:rPr lang="en-US" sz="3600" dirty="0"/>
            </a:b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703637"/>
            <a:ext cx="8534400" cy="4525963"/>
          </a:xfrm>
        </p:spPr>
        <p:txBody>
          <a:bodyPr/>
          <a:lstStyle/>
          <a:p>
            <a:pPr algn="ctr">
              <a:buNone/>
            </a:pPr>
            <a:r>
              <a:rPr lang="en-US" sz="2800" i="1" dirty="0"/>
              <a:t>“For everyone who exalts himself will be humbled</a:t>
            </a:r>
          </a:p>
          <a:p>
            <a:pPr algn="ctr">
              <a:buNone/>
            </a:pPr>
            <a:r>
              <a:rPr lang="en-US" sz="2800" i="1" dirty="0"/>
              <a:t>and he who humbles himself will be exalted.” 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accent6"/>
                </a:solidFill>
              </a:rPr>
              <a:t>Luke 14:11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marL="514350" indent="-514350" eaLnBrk="1" hangingPunct="1"/>
            <a:r>
              <a:rPr lang="en-US" sz="3600" dirty="0"/>
              <a:t>What Is the Nature of the Kingdom?</a:t>
            </a:r>
            <a:br>
              <a:rPr lang="en-US" sz="3600" dirty="0"/>
            </a:br>
            <a:r>
              <a:rPr lang="en-US" sz="3600" dirty="0"/>
              <a:t>Luke 14:12-14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31702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sz="2800" i="1" dirty="0"/>
              <a:t>“When you give a banquet, invite the poor, the crippled, the lame and the blind.”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b="1" dirty="0">
                <a:solidFill>
                  <a:schemeClr val="accent6"/>
                </a:solidFill>
              </a:rPr>
              <a:t>Luke 14:13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1800" i="1" dirty="0"/>
          </a:p>
          <a:p>
            <a:pPr marL="514350" indent="-514350"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dirty="0"/>
              <a:t>We are to include people with disabilities both in our personal lives as well as in our faith communities!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marL="514350" indent="-514350" eaLnBrk="1" hangingPunct="1"/>
            <a:r>
              <a:rPr lang="en-US" sz="3600" dirty="0"/>
              <a:t>The Law of Reciprocity - Luke 14:14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27130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Not simply a ministry of benevolence—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People with disabilities repay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with their </a:t>
            </a:r>
            <a:r>
              <a:rPr lang="en-US" b="1" dirty="0">
                <a:solidFill>
                  <a:schemeClr val="accent6"/>
                </a:solidFill>
              </a:rPr>
              <a:t>presence</a:t>
            </a:r>
            <a:r>
              <a:rPr lang="en-US" sz="2400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lives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600200"/>
          </a:xfrm>
        </p:spPr>
        <p:txBody>
          <a:bodyPr/>
          <a:lstStyle/>
          <a:p>
            <a:pPr marL="514350" indent="-514350" eaLnBrk="1" hangingPunct="1"/>
            <a:r>
              <a:rPr lang="en-US" sz="3600" dirty="0"/>
              <a:t>The Great Banquet – </a:t>
            </a:r>
            <a:br>
              <a:rPr lang="en-US" sz="3600" dirty="0"/>
            </a:br>
            <a:r>
              <a:rPr lang="en-US" sz="3600" dirty="0"/>
              <a:t>Who Fills the Seats at the Table?</a:t>
            </a:r>
            <a:br>
              <a:rPr lang="en-US" sz="3600" dirty="0"/>
            </a:br>
            <a:r>
              <a:rPr lang="en-US" sz="3600" dirty="0"/>
              <a:t>Luke 14:15-24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30940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dirty="0"/>
              <a:t>The Jewish leaders’ expectations of the Kingdom of God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400" dirty="0"/>
              <a:t>VS.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dirty="0"/>
              <a:t>Jesus’ expectations of the Kingdom of God!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Both </a:t>
            </a:r>
            <a:r>
              <a:rPr lang="en-US" b="1" i="1" dirty="0">
                <a:solidFill>
                  <a:schemeClr val="accent6"/>
                </a:solidFill>
              </a:rPr>
              <a:t>now</a:t>
            </a:r>
            <a:r>
              <a:rPr lang="en-US" dirty="0"/>
              <a:t> and </a:t>
            </a:r>
            <a:r>
              <a:rPr lang="en-US" b="1" i="1" dirty="0">
                <a:solidFill>
                  <a:schemeClr val="accent6"/>
                </a:solidFill>
              </a:rPr>
              <a:t>to come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5344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en-US" sz="3600" dirty="0"/>
              <a:t>The Great Banquet – Consummation!</a:t>
            </a:r>
          </a:p>
          <a:p>
            <a:pPr marL="514350" indent="-514350" algn="ctr" eaLnBrk="1" hangingPunct="1">
              <a:buNone/>
            </a:pPr>
            <a:r>
              <a:rPr lang="en-US" sz="2800" b="1" dirty="0">
                <a:solidFill>
                  <a:schemeClr val="accent6"/>
                </a:solidFill>
              </a:rPr>
              <a:t>Isaiah 25:6-9</a:t>
            </a:r>
          </a:p>
          <a:p>
            <a:pPr marL="914400" lvl="1" indent="-514350" eaLnBrk="1" hangingPunct="1">
              <a:buNone/>
            </a:pPr>
            <a:r>
              <a:rPr lang="en-US" sz="3000" dirty="0"/>
              <a:t>  </a:t>
            </a:r>
          </a:p>
          <a:p>
            <a:pPr marL="1314450" lvl="2" indent="-514350" eaLnBrk="1" hangingPunct="1">
              <a:buClr>
                <a:schemeClr val="accent6"/>
              </a:buClr>
            </a:pPr>
            <a:r>
              <a:rPr lang="en-US" sz="2600" dirty="0"/>
              <a:t>Incorrect and false scriptural interpretations by Jews</a:t>
            </a:r>
          </a:p>
          <a:p>
            <a:pPr marL="1314450" lvl="2" indent="-514350" eaLnBrk="1" hangingPunct="1">
              <a:buClr>
                <a:schemeClr val="accent6"/>
              </a:buClr>
            </a:pPr>
            <a:r>
              <a:rPr lang="en-US" sz="2600" dirty="0"/>
              <a:t>Jesus properly interpreting the original message of Isaiah 25</a:t>
            </a:r>
          </a:p>
          <a:p>
            <a:pPr marL="914400" lvl="1" indent="-514350" eaLnBrk="1" hangingPunct="1">
              <a:buNone/>
            </a:pPr>
            <a:endParaRPr lang="en-US" sz="1400" dirty="0"/>
          </a:p>
          <a:p>
            <a:pPr marL="1314450" lvl="2" indent="-514350" eaLnBrk="1" hangingPunct="1">
              <a:buNone/>
            </a:pPr>
            <a:r>
              <a:rPr lang="en-US" sz="3000" dirty="0"/>
              <a:t>	</a:t>
            </a:r>
          </a:p>
          <a:p>
            <a:pPr marL="514350" indent="-514350" eaLnBrk="1" hangingPunct="1"/>
            <a:endParaRPr lang="en-US" sz="2400" dirty="0"/>
          </a:p>
          <a:p>
            <a:pPr marL="514350" indent="-514350" eaLnBrk="1" hangingPunct="1"/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525963"/>
          </a:xfrm>
        </p:spPr>
        <p:txBody>
          <a:bodyPr/>
          <a:lstStyle/>
          <a:p>
            <a:pPr marL="514350" indent="-514350" eaLnBrk="1" hangingPunct="1">
              <a:buClr>
                <a:schemeClr val="accent6"/>
              </a:buClr>
            </a:pPr>
            <a:r>
              <a:rPr lang="en-US" sz="3000" dirty="0"/>
              <a:t>Jesus redefines the Great Banquet and the nature of the kingdom!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en-US" sz="3000" dirty="0"/>
              <a:t>The Host of hosts determines the final guest list…and the seats of honor – not who the Pharisees expected.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en-US" sz="3000" dirty="0"/>
              <a:t>His house will be filled with these disabled guests!</a:t>
            </a:r>
          </a:p>
          <a:p>
            <a:pPr marL="514350" indent="-514350" eaLnBrk="1" hangingPunct="1">
              <a:buClr>
                <a:schemeClr val="accent6"/>
              </a:buClr>
            </a:pPr>
            <a:r>
              <a:rPr lang="en-US" sz="3000" dirty="0"/>
              <a:t>It is an urgent and compelling mandate!</a:t>
            </a:r>
          </a:p>
          <a:p>
            <a:pPr marL="514350" indent="-514350" eaLnBrk="1" hangingPunct="1"/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Hosting a Luke 14 Banquet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255837"/>
            <a:ext cx="9448800" cy="4525963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517525" indent="-244475" eaLnBrk="1" hangingPunct="1">
              <a:spcBef>
                <a:spcPts val="0"/>
              </a:spcBef>
              <a:buClr>
                <a:schemeClr val="accent6"/>
              </a:buClr>
            </a:pPr>
            <a:r>
              <a:rPr lang="en-US" dirty="0"/>
              <a:t>Outreach to disability community</a:t>
            </a:r>
          </a:p>
          <a:p>
            <a:pPr marL="517525" indent="-244475" eaLnBrk="1" hangingPunct="1">
              <a:spcBef>
                <a:spcPts val="0"/>
              </a:spcBef>
              <a:buClr>
                <a:schemeClr val="accent6"/>
              </a:buClr>
            </a:pPr>
            <a:r>
              <a:rPr lang="en-US" dirty="0"/>
              <a:t>Build relationships between church volunteers and families </a:t>
            </a:r>
          </a:p>
        </p:txBody>
      </p:sp>
      <p:pic>
        <p:nvPicPr>
          <p:cNvPr id="2053" name="Picture 5" descr="http://www.joniandfriendsnews.com/graphics/photo04_web.jpg"/>
          <p:cNvPicPr>
            <a:picLocks noChangeAspect="1" noChangeArrowheads="1"/>
          </p:cNvPicPr>
          <p:nvPr/>
        </p:nvPicPr>
        <p:blipFill>
          <a:blip r:embed="rId3" cstate="print"/>
          <a:srcRect r="13643"/>
          <a:stretch>
            <a:fillRect/>
          </a:stretch>
        </p:blipFill>
        <p:spPr bwMode="auto">
          <a:xfrm>
            <a:off x="2806700" y="3733800"/>
            <a:ext cx="3441700" cy="26543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Are You Living a Kingdom Lifestyle?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If the kingdom is one in which those with disabilities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have a seat of honor, how can the Church honor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the King’s heart for the overlooked in society?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Courtesy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b="1" dirty="0"/>
              <a:t> Hospitality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b="1" dirty="0"/>
              <a:t> Radical Inclusion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1989415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SESSION ONE</a:t>
            </a: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en-US" sz="4200" b="1" dirty="0">
                <a:latin typeface="+mn-lt"/>
              </a:rPr>
              <a:t>Theology of </a:t>
            </a:r>
          </a:p>
          <a:p>
            <a:pPr algn="ctr"/>
            <a:r>
              <a:rPr lang="en-US" sz="4200" b="1" dirty="0">
                <a:latin typeface="+mn-lt"/>
              </a:rPr>
              <a:t>Suffering and Disability</a:t>
            </a:r>
          </a:p>
          <a:p>
            <a:pPr algn="ctr"/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7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46975" y="1439644"/>
            <a:ext cx="766293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en-US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SESSION TWO</a:t>
            </a: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endParaRPr lang="en-US" sz="1000" b="1" dirty="0">
              <a:latin typeface="Calibri" charset="0"/>
            </a:endParaRPr>
          </a:p>
          <a:p>
            <a:pPr algn="ctr"/>
            <a:r>
              <a:rPr lang="en-US" sz="4800" b="1" dirty="0">
                <a:latin typeface="Calibri" charset="0"/>
              </a:rPr>
              <a:t>The Church and </a:t>
            </a:r>
          </a:p>
          <a:p>
            <a:pPr algn="ctr"/>
            <a:r>
              <a:rPr lang="en-US" sz="4800" b="1" dirty="0">
                <a:latin typeface="Calibri" charset="0"/>
              </a:rPr>
              <a:t>Disability Ministry</a:t>
            </a:r>
          </a:p>
          <a:p>
            <a:pPr algn="ctr"/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9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8476" y="1705957"/>
            <a:ext cx="8641724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Identifying the Church’s Theological Framework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Where Is the Church Today?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Practical Applications for the Church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3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85800" y="38100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>
                <a:latin typeface="Calibri" pitchFamily="34" charset="0"/>
              </a:rPr>
              <a:t>When a church fails to welcome the disability community there’s a high price to pay.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33400" y="522976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latin typeface="Calibri" pitchFamily="34" charset="0"/>
              </a:rPr>
              <a:t>I tell you the truth, whatever you did not do for one of the least of these, you did not do for me.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Matthew 25:45</a:t>
            </a:r>
          </a:p>
        </p:txBody>
      </p:sp>
      <p:pic>
        <p:nvPicPr>
          <p:cNvPr id="1026" name="Picture 2" descr="C:\Users\cralston\AppData\Local\Microsoft\Windows\Temporary Internet Files\Content.IE5\G5UWPY2N\MC90031888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685800"/>
            <a:ext cx="2971800" cy="26038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71800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Organism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98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26213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Identifying the Church’s </a:t>
            </a:r>
            <a:br>
              <a:rPr lang="en-US" b="1" dirty="0"/>
            </a:br>
            <a:r>
              <a:rPr lang="en-US" b="1" dirty="0"/>
              <a:t>Theological Framework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82296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en-US" dirty="0"/>
              <a:t>Ecclesiology: The Doctrine of the Church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We are a “Chosen People”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i="1" dirty="0" err="1"/>
              <a:t>ekklesia</a:t>
            </a:r>
            <a:r>
              <a:rPr lang="en-US" i="1" dirty="0"/>
              <a:t> </a:t>
            </a:r>
            <a:r>
              <a:rPr lang="en-US" dirty="0"/>
              <a:t>meaning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i="1" dirty="0"/>
              <a:t>“</a:t>
            </a:r>
            <a:r>
              <a:rPr lang="en-US" dirty="0"/>
              <a:t>out of”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i="1" dirty="0" err="1"/>
              <a:t>kaleo</a:t>
            </a:r>
            <a:r>
              <a:rPr lang="en-US" i="1" dirty="0"/>
              <a:t> </a:t>
            </a:r>
            <a:r>
              <a:rPr lang="en-US" dirty="0"/>
              <a:t>meaning “to call”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i="1" dirty="0" err="1"/>
              <a:t>kuriakon</a:t>
            </a:r>
            <a:r>
              <a:rPr lang="en-US" i="1" dirty="0"/>
              <a:t> </a:t>
            </a:r>
            <a:r>
              <a:rPr lang="en-US" dirty="0"/>
              <a:t>meaning “belonging to the Lord”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649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01000" cy="3459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The Biblical Nature of the Church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/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sz="3200" dirty="0"/>
              <a:t>The People of God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sz="3200" dirty="0"/>
              <a:t>The Body of Christ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sz="3200" dirty="0"/>
              <a:t>The Temple of the Holy Spirit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772400" cy="4267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The Biblical Functions of the Church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Worship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Instruction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Edification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Evangelism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Organization</a:t>
            </a:r>
          </a:p>
          <a:p>
            <a:pPr marL="2289175" lvl="3" indent="-914400" eaLnBrk="1" fontAlgn="auto" hangingPunct="1"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/>
            </a:pPr>
            <a:r>
              <a:rPr lang="en-US" sz="3200" dirty="0"/>
              <a:t>Ordinances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4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267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514350" indent="-514350" eaLnBrk="1" hangingPunct="1">
              <a:buFont typeface="Arial" charset="0"/>
              <a:buNone/>
            </a:pPr>
            <a:r>
              <a:rPr lang="en-US" i="1" dirty="0"/>
              <a:t>  </a:t>
            </a:r>
            <a:r>
              <a:rPr lang="en-US" i="1" dirty="0" err="1"/>
              <a:t>Koinonia</a:t>
            </a:r>
            <a:r>
              <a:rPr lang="en-US" dirty="0"/>
              <a:t> – The Ingredient for Community Life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dirty="0"/>
          </a:p>
          <a:p>
            <a:pPr marL="514350" indent="-514350" algn="ctr" eaLnBrk="1" hangingPunct="1">
              <a:buNone/>
            </a:pPr>
            <a:r>
              <a:rPr lang="en-US" dirty="0"/>
              <a:t>communion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dirty="0"/>
              <a:t> fellowship </a:t>
            </a:r>
            <a:r>
              <a:rPr lang="en-US" sz="2000" dirty="0">
                <a:solidFill>
                  <a:schemeClr val="accent6"/>
                </a:solidFill>
                <a:latin typeface="Wingdings" pitchFamily="2" charset="2"/>
              </a:rPr>
              <a:t>l</a:t>
            </a:r>
            <a:r>
              <a:rPr lang="en-US" dirty="0"/>
              <a:t> shared community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0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In “doing” church we can often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dirty="0"/>
              <a:t>forget to “be” the church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5596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1630"/>
            <a:ext cx="1988867" cy="23677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Where Is the Church Today?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en-US" dirty="0"/>
              <a:t>Why Are Many Churches Missing the Mark?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10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dirty="0"/>
              <a:t>We prefer our members to wear the right clothes, drive the right cars, and know the right vernacular. But this is an illusion and a misunderstanding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dirty="0"/>
              <a:t>of what God truly desires…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1000" dirty="0"/>
              <a:t>                                                                         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our brokenness.</a:t>
            </a:r>
          </a:p>
        </p:txBody>
      </p:sp>
    </p:spTree>
    <p:extLst>
      <p:ext uri="{BB962C8B-B14F-4D97-AF65-F5344CB8AC3E}">
        <p14:creationId xmlns:p14="http://schemas.microsoft.com/office/powerpoint/2010/main" val="3433119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r>
              <a:rPr lang="en-US" sz="3600" dirty="0"/>
              <a:t>The Church as a </a:t>
            </a:r>
            <a:r>
              <a:rPr lang="en-US" sz="3600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Broken</a:t>
            </a:r>
            <a:r>
              <a:rPr lang="en-US" sz="3600" dirty="0"/>
              <a:t> Body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2000" dirty="0"/>
          </a:p>
          <a:p>
            <a:pPr marL="463550" indent="-463550" algn="ctr" eaLnBrk="1" hangingPunct="1">
              <a:buClr>
                <a:schemeClr val="accent6"/>
              </a:buClr>
            </a:pPr>
            <a:r>
              <a:rPr lang="en-US" dirty="0"/>
              <a:t>Christ is the ultimate example of identification.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8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800" dirty="0"/>
              <a:t>Through relational ministry to and with broken people, God breaks, blesses and gives away transformed and selfless lives.</a:t>
            </a:r>
          </a:p>
        </p:txBody>
      </p:sp>
    </p:spTree>
    <p:extLst>
      <p:ext uri="{BB962C8B-B14F-4D97-AF65-F5344CB8AC3E}">
        <p14:creationId xmlns:p14="http://schemas.microsoft.com/office/powerpoint/2010/main" val="64789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146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sz="3600" dirty="0"/>
              <a:t>The Church as a </a:t>
            </a:r>
            <a:r>
              <a:rPr lang="en-US" sz="3600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Suffering</a:t>
            </a:r>
            <a:r>
              <a:rPr lang="en-US" sz="3600" dirty="0"/>
              <a:t> Body</a:t>
            </a:r>
          </a:p>
          <a:p>
            <a:pPr marL="514350" indent="-514350" eaLnBrk="1" hangingPunct="1">
              <a:buNone/>
            </a:pPr>
            <a:endParaRPr lang="en-US" sz="10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Jesus, the Suffering Servant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Paul’s Call to Suffering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The Church’s Call to Suffering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en-US" sz="2400" dirty="0"/>
          </a:p>
          <a:p>
            <a:pPr marL="914400" lvl="1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4495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</a:rPr>
              <a:t>God’s intention for his church is that we 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embrace our own suffering, as well as 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embrace those who suffer.</a:t>
            </a:r>
          </a:p>
        </p:txBody>
      </p:sp>
    </p:spTree>
    <p:extLst>
      <p:ext uri="{BB962C8B-B14F-4D97-AF65-F5344CB8AC3E}">
        <p14:creationId xmlns:p14="http://schemas.microsoft.com/office/powerpoint/2010/main" val="409691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5800" y="1823115"/>
            <a:ext cx="8001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Luke’s Concentration on the         Kingdom of God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The Luke 14 Mandate: A Closer Look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Hosting a Luke 14 Banquet</a:t>
            </a: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sz="3600" dirty="0"/>
              <a:t>The Church as the </a:t>
            </a:r>
            <a:r>
              <a:rPr lang="en-US" sz="3600" i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Mature</a:t>
            </a:r>
            <a:r>
              <a:rPr lang="en-US" sz="3600" dirty="0"/>
              <a:t> Body</a:t>
            </a:r>
          </a:p>
          <a:p>
            <a:pPr marL="514350" indent="-514350" eaLnBrk="1" hangingPunct="1">
              <a:buNone/>
            </a:pPr>
            <a:endParaRPr lang="en-US" sz="1000" dirty="0"/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The privilege of ministry to the broken.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The privilege of joining in the priesthood.</a:t>
            </a:r>
          </a:p>
          <a:p>
            <a:pPr marL="1377950" lvl="1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200" dirty="0"/>
              <a:t>The privilege of understanding our call to serve.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en-US" sz="2400" dirty="0"/>
          </a:p>
          <a:p>
            <a:pPr marL="914400" lvl="1" indent="-514350" algn="ctr" eaLnBrk="1" hangingPunct="1">
              <a:buFont typeface="Arial" charset="0"/>
              <a:buNone/>
            </a:pPr>
            <a:endParaRPr lang="en-US" sz="24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  <a:p>
            <a:pPr marL="514350" indent="-514350" eaLnBrk="1" hangingPunct="1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71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Practical Applications </a:t>
            </a:r>
            <a:br>
              <a:rPr lang="en-US" sz="4000" b="1" dirty="0"/>
            </a:br>
            <a:r>
              <a:rPr lang="en-US" sz="4000" b="1" dirty="0"/>
              <a:t>for the Church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362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dirty="0"/>
              <a:t>It is the church that prayerfully seeks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God for a sensitive heart toward those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who are in need that finds opportunities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for the richest ministry.  </a:t>
            </a:r>
          </a:p>
        </p:txBody>
      </p:sp>
    </p:spTree>
    <p:extLst>
      <p:ext uri="{BB962C8B-B14F-4D97-AF65-F5344CB8AC3E}">
        <p14:creationId xmlns:p14="http://schemas.microsoft.com/office/powerpoint/2010/main" val="55042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265238"/>
            <a:ext cx="9144000" cy="1782762"/>
          </a:xfrm>
        </p:spPr>
        <p:txBody>
          <a:bodyPr/>
          <a:lstStyle/>
          <a:p>
            <a:pPr eaLnBrk="1" hangingPunct="1"/>
            <a:r>
              <a:rPr lang="en-US" sz="4000" b="1" dirty="0"/>
              <a:t>Seven Movements of Ministry to </a:t>
            </a:r>
            <a:br>
              <a:rPr lang="en-US" sz="4000" b="1" dirty="0"/>
            </a:br>
            <a:r>
              <a:rPr lang="en-US" sz="4000" b="1" dirty="0"/>
              <a:t>Persons with Disability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09800" y="3094037"/>
            <a:ext cx="7086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800" dirty="0"/>
              <a:t>Ministry of Fellowship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 (Program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en-US" sz="2800" dirty="0"/>
              <a:t>Presence)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2.  Ministry of the Word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(Quantitative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→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Qualitative)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3.  Ministry of Obedience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(Convenience </a:t>
            </a:r>
            <a:r>
              <a:rPr lang="en-US" sz="2800" b="1" dirty="0">
                <a:solidFill>
                  <a:schemeClr val="accent6"/>
                </a:solidFill>
              </a:rPr>
              <a:t>→</a:t>
            </a:r>
            <a:r>
              <a:rPr lang="en-US" sz="2800" b="1" dirty="0"/>
              <a:t> </a:t>
            </a:r>
            <a:r>
              <a:rPr lang="en-US" sz="2800" dirty="0"/>
              <a:t>Conviction)</a:t>
            </a:r>
          </a:p>
        </p:txBody>
      </p:sp>
    </p:spTree>
    <p:extLst>
      <p:ext uri="{BB962C8B-B14F-4D97-AF65-F5344CB8AC3E}">
        <p14:creationId xmlns:p14="http://schemas.microsoft.com/office/powerpoint/2010/main" val="335574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27237"/>
            <a:ext cx="64008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4.  Ministry of Identification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(Being Understood</a:t>
            </a:r>
            <a:r>
              <a:rPr lang="en-US" sz="2800" b="1" dirty="0">
                <a:solidFill>
                  <a:schemeClr val="accent6"/>
                </a:solidFill>
              </a:rPr>
              <a:t> → </a:t>
            </a:r>
            <a:r>
              <a:rPr lang="en-US" sz="2800" dirty="0"/>
              <a:t>Understanding)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5.  Ministry of Prayer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(Being Important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en-US" sz="2800" dirty="0"/>
              <a:t>Being Available)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6.  Ministry of the Spirit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(Being Heard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en-US" sz="2800" dirty="0"/>
              <a:t>Listening Intently)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7"/>
              <a:defRPr/>
            </a:pPr>
            <a:r>
              <a:rPr lang="en-US" sz="2800" dirty="0"/>
              <a:t>Ministry of Reciprocity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(Teaching </a:t>
            </a:r>
            <a:r>
              <a:rPr lang="en-US" sz="2800" b="1" dirty="0">
                <a:solidFill>
                  <a:schemeClr val="accent6"/>
                </a:solidFill>
              </a:rPr>
              <a:t>→ </a:t>
            </a:r>
            <a:r>
              <a:rPr lang="en-US" sz="2800" dirty="0"/>
              <a:t>Being Taught)</a:t>
            </a:r>
          </a:p>
        </p:txBody>
      </p:sp>
    </p:spTree>
    <p:extLst>
      <p:ext uri="{BB962C8B-B14F-4D97-AF65-F5344CB8AC3E}">
        <p14:creationId xmlns:p14="http://schemas.microsoft.com/office/powerpoint/2010/main" val="3111203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837"/>
            <a:ext cx="8229600" cy="49831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/>
              <a:t>The Tale of Two Families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marL="1377950" indent="-514350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3000" dirty="0"/>
              <a:t>Discuss the Siebels family’s experience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How does their story make you feel?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What could have been different?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sz="1000" dirty="0"/>
          </a:p>
          <a:p>
            <a:pPr marL="1377950" indent="-514350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sz="3000" dirty="0"/>
              <a:t>Discuss the Jaramillo family’s experience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What key words in their testimony stood out to you?</a:t>
            </a:r>
          </a:p>
          <a:p>
            <a:pPr marL="13779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How was their experience different?</a:t>
            </a:r>
          </a:p>
        </p:txBody>
      </p:sp>
    </p:spTree>
    <p:extLst>
      <p:ext uri="{BB962C8B-B14F-4D97-AF65-F5344CB8AC3E}">
        <p14:creationId xmlns:p14="http://schemas.microsoft.com/office/powerpoint/2010/main" val="2394290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49831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dirty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dirty="0"/>
              <a:t>Which church would</a:t>
            </a:r>
            <a:r>
              <a:rPr lang="en-US" b="1" dirty="0"/>
              <a:t> you </a:t>
            </a:r>
            <a:r>
              <a:rPr lang="en-US" dirty="0"/>
              <a:t>want to belong to?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endParaRPr lang="en-US" dirty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US" dirty="0"/>
              <a:t>				            Which church    				         demonstrated </a:t>
            </a:r>
            <a:r>
              <a:rPr lang="en-US" i="1" dirty="0" err="1"/>
              <a:t>Koinonia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joniandfriends.org/static/photo_gallery/Family_Retreat17_jpg_500x500_max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2590800" cy="319851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6264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Where Is 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Your</a:t>
            </a:r>
            <a:r>
              <a:rPr lang="en-US" sz="4000" b="1" dirty="0"/>
              <a:t> Church Today?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i="1" dirty="0"/>
          </a:p>
          <a:p>
            <a:pPr algn="ctr" eaLnBrk="1" hangingPunct="1">
              <a:buFont typeface="Arial" charset="0"/>
              <a:buNone/>
            </a:pPr>
            <a:r>
              <a:rPr lang="en-US" i="1" dirty="0"/>
              <a:t>If one part suffers, every part suffers with it; if one part is honored, every part rejoices with it.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dirty="0">
                <a:solidFill>
                  <a:schemeClr val="accent6"/>
                </a:solidFill>
              </a:rPr>
              <a:t>1 Corinthians 12:26</a:t>
            </a:r>
          </a:p>
          <a:p>
            <a:pPr algn="ctr" eaLnBrk="1" hangingPunct="1">
              <a:buFont typeface="Arial" charset="0"/>
              <a:buNone/>
            </a:pPr>
            <a:endParaRPr lang="en-US" sz="2400" dirty="0"/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Is Acts 2:42-47 being modeled in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your church’s Disability Ministry?</a:t>
            </a:r>
          </a:p>
        </p:txBody>
      </p:sp>
    </p:spTree>
    <p:extLst>
      <p:ext uri="{BB962C8B-B14F-4D97-AF65-F5344CB8AC3E}">
        <p14:creationId xmlns:p14="http://schemas.microsoft.com/office/powerpoint/2010/main" val="3294726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041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46975" y="1568708"/>
            <a:ext cx="766293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en-US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Session three</a:t>
            </a: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endParaRPr lang="en-US" sz="1000" b="1" dirty="0">
              <a:latin typeface="Calibri" charset="0"/>
            </a:endParaRPr>
          </a:p>
          <a:p>
            <a:pPr algn="ctr"/>
            <a:r>
              <a:rPr lang="en-US" sz="4800" b="1" dirty="0">
                <a:latin typeface="Calibri" charset="0"/>
              </a:rPr>
              <a:t>How to Start a Disability Ministry in the Church</a:t>
            </a:r>
          </a:p>
          <a:p>
            <a:pPr algn="ctr"/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6076" y="1216997"/>
            <a:ext cx="864172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Addressing Concerns about Disability Ministry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Everything Rises and Falls on Leadership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Ten Practical Tips for Becoming a Disability Friendly Church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200" dirty="0">
                <a:latin typeface="+mj-lt"/>
              </a:rPr>
              <a:t> Intentional Inclusion</a:t>
            </a:r>
            <a:endParaRPr lang="en-US" sz="3200" dirty="0">
              <a:latin typeface="Calibri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4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Luke’s Concentration on </a:t>
            </a:r>
            <a:br>
              <a:rPr lang="en-US" sz="4000" b="1" dirty="0"/>
            </a:br>
            <a:r>
              <a:rPr lang="en-US" sz="4000" b="1" dirty="0"/>
              <a:t>the Kingdom of God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981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dirty="0"/>
              <a:t>Luke opens the lens through which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we come to understand God’s compassion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toward the outcast and sinners.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The Goals of Disability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Opens the door to share the gospel with people with disabilities.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Integrates people with disabilities into the life of the church and gives them opportunities in serving God.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Enables the church to serve as a witness and model to the community for meeting spiritual, physical and social needs of those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527189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Addressing Concerns about </a:t>
            </a:r>
            <a:br>
              <a:rPr lang="en-US" sz="4000" b="1" dirty="0"/>
            </a:br>
            <a:r>
              <a:rPr lang="en-US" sz="4000" b="1" dirty="0"/>
              <a:t>Disability Ministry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971800"/>
            <a:ext cx="2230934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200400" y="3113544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God’s love and mercy</a:t>
            </a:r>
          </a:p>
          <a:p>
            <a:pPr algn="ctr"/>
            <a:r>
              <a:rPr lang="en-US" sz="2800" dirty="0">
                <a:latin typeface="+mn-lt"/>
              </a:rPr>
              <a:t>qualifies Christians to reach into their communities where</a:t>
            </a:r>
          </a:p>
          <a:p>
            <a:pPr algn="ctr"/>
            <a:r>
              <a:rPr lang="en-US" sz="2800" dirty="0">
                <a:latin typeface="+mn-lt"/>
              </a:rPr>
              <a:t>an estimated </a:t>
            </a:r>
            <a:r>
              <a:rPr lang="en-US" sz="28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20%</a:t>
            </a:r>
            <a:r>
              <a:rPr lang="en-US" sz="2800" dirty="0">
                <a:latin typeface="+mn-lt"/>
              </a:rPr>
              <a:t> of their neighborhoods are affected</a:t>
            </a:r>
          </a:p>
          <a:p>
            <a:pPr algn="ctr"/>
            <a:r>
              <a:rPr lang="en-US" sz="2800" dirty="0">
                <a:latin typeface="+mn-lt"/>
              </a:rPr>
              <a:t>in some way by disability.</a:t>
            </a:r>
          </a:p>
        </p:txBody>
      </p:sp>
    </p:spTree>
    <p:extLst>
      <p:ext uri="{BB962C8B-B14F-4D97-AF65-F5344CB8AC3E}">
        <p14:creationId xmlns:p14="http://schemas.microsoft.com/office/powerpoint/2010/main" val="4271160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Moving from Conviction to Action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332037"/>
            <a:ext cx="6864350" cy="4525963"/>
          </a:xfrm>
        </p:spPr>
      </p:pic>
    </p:spTree>
    <p:extLst>
      <p:ext uri="{BB962C8B-B14F-4D97-AF65-F5344CB8AC3E}">
        <p14:creationId xmlns:p14="http://schemas.microsoft.com/office/powerpoint/2010/main" val="2127482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Barriers to Participation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8229600" cy="3581400"/>
          </a:xfrm>
        </p:spPr>
        <p:txBody>
          <a:bodyPr/>
          <a:lstStyle/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Architectural</a:t>
            </a:r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Attitudinal</a:t>
            </a:r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Theological</a:t>
            </a:r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Communication</a:t>
            </a:r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Pragmatic</a:t>
            </a:r>
          </a:p>
          <a:p>
            <a:pPr marL="514350" indent="-514350" eaLnBrk="1" hangingPunct="1">
              <a:buClr>
                <a:schemeClr val="accent6"/>
              </a:buClr>
              <a:buFont typeface="Calibri" pitchFamily="34" charset="0"/>
              <a:buAutoNum type="arabicPeriod"/>
            </a:pPr>
            <a:r>
              <a:rPr lang="en-US" sz="3000" dirty="0"/>
              <a:t>Liturgical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70866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“Ministry is messy. God plops people with disabilities in the midst of a congregation—a hand grenade that blows apart the picture-perfectness of the church. But these disenfranchised folks are the ‘indispensable’ part of the body.” ~Joni </a:t>
            </a:r>
            <a:r>
              <a:rPr lang="en-US" sz="2400" dirty="0" err="1">
                <a:latin typeface="Calibri" pitchFamily="34" charset="0"/>
              </a:rPr>
              <a:t>Eareckson</a:t>
            </a:r>
            <a:r>
              <a:rPr lang="en-US" sz="2400" dirty="0">
                <a:latin typeface="Calibri" pitchFamily="34" charset="0"/>
              </a:rPr>
              <a:t> Tada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20259"/>
            <a:ext cx="3151187" cy="257094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2657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Everything Rises and </a:t>
            </a:r>
            <a:br>
              <a:rPr lang="en-US" sz="4000" b="1" dirty="0"/>
            </a:br>
            <a:r>
              <a:rPr lang="en-US" sz="4000" b="1" dirty="0"/>
              <a:t>Falls on Leadership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47800" y="3246437"/>
            <a:ext cx="7010400" cy="45259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en-US" sz="3000" dirty="0"/>
              <a:t>No “Lone Rangers” in Ministry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lphaUcPeriod"/>
            </a:pPr>
            <a:r>
              <a:rPr lang="en-US" sz="3000" dirty="0"/>
              <a:t>You Need Not Look Far to Find People             with Disabilities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None/>
            </a:pPr>
            <a:r>
              <a:rPr lang="en-US" sz="3000" dirty="0">
                <a:solidFill>
                  <a:schemeClr val="accent6"/>
                </a:solidFill>
              </a:rPr>
              <a:t>C. </a:t>
            </a:r>
            <a:r>
              <a:rPr lang="en-US" sz="3000" dirty="0"/>
              <a:t>What Will Disability Ministry Cost?</a:t>
            </a:r>
          </a:p>
          <a:p>
            <a:pPr marL="514350" indent="-514350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None/>
            </a:pPr>
            <a:r>
              <a:rPr lang="en-US" sz="3000" dirty="0">
                <a:solidFill>
                  <a:schemeClr val="accent6"/>
                </a:solidFill>
              </a:rPr>
              <a:t>D. </a:t>
            </a:r>
            <a:r>
              <a:rPr lang="en-US" sz="3000" dirty="0"/>
              <a:t>Many Are Called But Few Are Chosen</a:t>
            </a:r>
          </a:p>
        </p:txBody>
      </p:sp>
    </p:spTree>
    <p:extLst>
      <p:ext uri="{BB962C8B-B14F-4D97-AF65-F5344CB8AC3E}">
        <p14:creationId xmlns:p14="http://schemas.microsoft.com/office/powerpoint/2010/main" val="888164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/>
              <a:t>Ten Practical Tips for Becoming a </a:t>
            </a:r>
            <a:br>
              <a:rPr lang="en-US" sz="3800" b="1" dirty="0"/>
            </a:br>
            <a:r>
              <a:rPr lang="en-US" sz="3800" b="1" dirty="0"/>
              <a:t>Disability-Friendly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322637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dirty="0"/>
              <a:t>Welcoming Environment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dirty="0"/>
              <a:t>Disability Awareness Training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dirty="0"/>
              <a:t>Improve Accessibility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dirty="0"/>
              <a:t>Opportunities to Serve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dirty="0"/>
              <a:t>Disability-Friendly Materials</a:t>
            </a:r>
          </a:p>
        </p:txBody>
      </p:sp>
    </p:spTree>
    <p:extLst>
      <p:ext uri="{BB962C8B-B14F-4D97-AF65-F5344CB8AC3E}">
        <p14:creationId xmlns:p14="http://schemas.microsoft.com/office/powerpoint/2010/main" val="4145998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/>
              <a:t>Ten Practical Tips,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65437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en-US" dirty="0"/>
              <a:t>Space for Wheelchair Users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en-US" dirty="0"/>
              <a:t>Sign Interpreter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en-US" dirty="0"/>
              <a:t>Communication &amp; Interaction Tips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en-US" dirty="0"/>
              <a:t>Parking Assistance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  <a:defRPr/>
            </a:pPr>
            <a:r>
              <a:rPr lang="en-US" dirty="0"/>
              <a:t>Buddies/Mentors Available</a:t>
            </a:r>
          </a:p>
        </p:txBody>
      </p:sp>
    </p:spTree>
    <p:extLst>
      <p:ext uri="{BB962C8B-B14F-4D97-AF65-F5344CB8AC3E}">
        <p14:creationId xmlns:p14="http://schemas.microsoft.com/office/powerpoint/2010/main" val="3105222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/>
              <a:t>Intentional Inclusion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67000"/>
            <a:ext cx="4572000" cy="31389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1106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5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algn="ctr">
              <a:buNone/>
            </a:pPr>
            <a:r>
              <a:rPr lang="en-US" dirty="0"/>
              <a:t>“We don’t have a special needs ministry to grow</a:t>
            </a:r>
          </a:p>
          <a:p>
            <a:pPr algn="ctr">
              <a:buNone/>
            </a:pPr>
            <a:r>
              <a:rPr lang="en-US" dirty="0"/>
              <a:t>numbers. We do it because it’s the biblical mandate of the church of Jesus Christ.”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—Pastor Spoor</a:t>
            </a:r>
          </a:p>
        </p:txBody>
      </p:sp>
    </p:spTree>
    <p:extLst>
      <p:ext uri="{BB962C8B-B14F-4D97-AF65-F5344CB8AC3E}">
        <p14:creationId xmlns:p14="http://schemas.microsoft.com/office/powerpoint/2010/main" val="2471767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Are you ready to create an </a:t>
            </a:r>
            <a:br>
              <a:rPr lang="en-US" sz="4000" b="1" dirty="0"/>
            </a:br>
            <a:r>
              <a:rPr lang="en-US" sz="4000" b="1" dirty="0"/>
              <a:t>Action Plan?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914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000" i="1" dirty="0"/>
              <a:t>With God all things are possible. </a:t>
            </a:r>
            <a:endParaRPr lang="en-US" sz="3000" dirty="0"/>
          </a:p>
          <a:p>
            <a:pPr algn="ctr" eaLnBrk="1" hangingPunct="1">
              <a:buFont typeface="Arial" charset="0"/>
              <a:buNone/>
            </a:pPr>
            <a:r>
              <a:rPr lang="en-US" sz="2800" dirty="0">
                <a:solidFill>
                  <a:schemeClr val="accent6"/>
                </a:solidFill>
              </a:rPr>
              <a:t>Matthew 19:26</a:t>
            </a:r>
            <a:endParaRPr lang="en-US" sz="28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Messianic Prophecies Found </a:t>
            </a:r>
            <a:br>
              <a:rPr lang="en-US" sz="4000" b="1" dirty="0"/>
            </a:br>
            <a:r>
              <a:rPr lang="en-US" b="1" dirty="0"/>
              <a:t>in</a:t>
            </a:r>
            <a:r>
              <a:rPr lang="en-US" sz="4000" b="1" dirty="0"/>
              <a:t> Luke and Acts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3170237"/>
            <a:ext cx="8229600" cy="36115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dirty="0"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32</a:t>
            </a:r>
            <a:r>
              <a:rPr lang="en-US" dirty="0"/>
              <a:t> References to Messianic Prophecies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endParaRPr lang="en-US" sz="1600" dirty="0"/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dirty="0"/>
              <a:t>showing Christ’s ministry to:</a:t>
            </a:r>
          </a:p>
          <a:p>
            <a:pPr lvl="7">
              <a:buClr>
                <a:schemeClr val="accent6"/>
              </a:buClr>
            </a:pPr>
            <a:r>
              <a:rPr lang="en-US" sz="2800" dirty="0"/>
              <a:t>The Gentiles</a:t>
            </a:r>
          </a:p>
          <a:p>
            <a:pPr lvl="7">
              <a:buClr>
                <a:schemeClr val="accent6"/>
              </a:buClr>
            </a:pPr>
            <a:r>
              <a:rPr lang="en-US" sz="2800" dirty="0"/>
              <a:t>The Broken</a:t>
            </a:r>
          </a:p>
          <a:p>
            <a:pPr lvl="7">
              <a:buClr>
                <a:schemeClr val="accent6"/>
              </a:buClr>
            </a:pPr>
            <a:r>
              <a:rPr lang="en-US" sz="2800" dirty="0"/>
              <a:t>The Outcast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27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457200" y="1568708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r>
              <a:rPr lang="en-US" sz="4800" cap="all" dirty="0">
                <a:solidFill>
                  <a:schemeClr val="accent6"/>
                </a:solidFill>
                <a:latin typeface="Century Gothic" pitchFamily="34" charset="0"/>
                <a:cs typeface="IrisUPC" pitchFamily="34" charset="-34"/>
              </a:rPr>
              <a:t>SESSION four</a:t>
            </a:r>
          </a:p>
          <a:p>
            <a:pPr algn="ctr"/>
            <a:endParaRPr lang="en-US" sz="2000" b="1" dirty="0">
              <a:latin typeface="Calibri" charset="0"/>
            </a:endParaRPr>
          </a:p>
          <a:p>
            <a:pPr algn="ctr"/>
            <a:endParaRPr lang="en-US" sz="1000" b="1" dirty="0">
              <a:latin typeface="Calibri" charset="0"/>
            </a:endParaRPr>
          </a:p>
          <a:p>
            <a:pPr algn="ctr"/>
            <a:r>
              <a:rPr lang="en-US" sz="4800" b="1" dirty="0">
                <a:latin typeface="Calibri" charset="0"/>
              </a:rPr>
              <a:t>Outreach and Evangelism to Families Affected by Disability</a:t>
            </a:r>
          </a:p>
          <a:p>
            <a:pPr algn="ctr"/>
            <a:endParaRPr lang="en-US" sz="2800" b="1" dirty="0">
              <a:latin typeface="Calibri" charset="0"/>
            </a:endParaRPr>
          </a:p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50800" dir="5400000" algn="ctr" rotWithShape="0">
                  <a:schemeClr val="accent6"/>
                </a:outerShdw>
              </a:effectLst>
              <a:latin typeface="Origins" pitchFamily="50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04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323231"/>
            <a:ext cx="88392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  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000" dirty="0">
                <a:latin typeface="+mj-lt"/>
              </a:rPr>
              <a:t>God, Open Our Eyes to People Without Christ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000" dirty="0">
                <a:latin typeface="+mj-lt"/>
              </a:rPr>
              <a:t>God, Open Our Mouths to Speak the Gospel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000" dirty="0">
                <a:latin typeface="+mj-lt"/>
              </a:rPr>
              <a:t>God, Show Us How to Live What We Proclaim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000" dirty="0">
                <a:latin typeface="+mj-lt"/>
              </a:rPr>
              <a:t>God, Help Us Show the Gospel in Word and Deed</a:t>
            </a:r>
          </a:p>
          <a:p>
            <a:pPr marL="1028700" lvl="1" indent="-571500">
              <a:spcBef>
                <a:spcPts val="1800"/>
              </a:spcBef>
              <a:buClr>
                <a:schemeClr val="accent6"/>
              </a:buClr>
              <a:buSzPct val="120000"/>
              <a:buFont typeface="+mj-lt"/>
              <a:buAutoNum type="romanUcPeriod"/>
            </a:pPr>
            <a:r>
              <a:rPr lang="en-US" sz="3000" dirty="0">
                <a:latin typeface="+mj-lt"/>
              </a:rPr>
              <a:t>God, Open Our Lives to Outreach and Discipleship</a:t>
            </a:r>
            <a:endParaRPr lang="en-US" sz="3000" dirty="0">
              <a:latin typeface="Calibri" charset="0"/>
            </a:endParaRPr>
          </a:p>
          <a:p>
            <a:pPr algn="ctr"/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57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667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you reach out to one person affected by                   disability, you are also reaching out to the                             many people involved in his or her life.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7" y="1447800"/>
            <a:ext cx="3910013" cy="25304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743200" y="6019800"/>
            <a:ext cx="3581400" cy="0"/>
          </a:xfrm>
          <a:prstGeom prst="line">
            <a:avLst/>
          </a:prstGeom>
          <a:ln w="508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8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493838"/>
            <a:ext cx="9144000" cy="1249362"/>
          </a:xfrm>
        </p:spPr>
        <p:txBody>
          <a:bodyPr/>
          <a:lstStyle/>
          <a:p>
            <a:pPr eaLnBrk="1" hangingPunct="1"/>
            <a:r>
              <a:rPr lang="en-US" sz="4000" b="1" dirty="0"/>
              <a:t>God, Open Our Eyes to </a:t>
            </a:r>
            <a:br>
              <a:rPr lang="en-US" sz="4000" b="1" dirty="0"/>
            </a:br>
            <a:r>
              <a:rPr lang="en-US" sz="4000" b="1" dirty="0"/>
              <a:t>People Without Christ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32004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Scripture </a:t>
            </a:r>
            <a:r>
              <a:rPr lang="en-US" sz="32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Calibri" pitchFamily="34" charset="0"/>
              </a:rPr>
              <a:t>Illuminates</a:t>
            </a:r>
            <a:r>
              <a:rPr lang="en-US" sz="3200" b="1" dirty="0">
                <a:latin typeface="Calibri" pitchFamily="34" charset="0"/>
              </a:rPr>
              <a:t> Our Mission</a:t>
            </a: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000" dirty="0">
                <a:latin typeface="Calibri" pitchFamily="34" charset="0"/>
              </a:rPr>
              <a:t>The “Mission Statement”—Luke 4:18-21</a:t>
            </a: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000" dirty="0">
                <a:latin typeface="Calibri" pitchFamily="34" charset="0"/>
              </a:rPr>
              <a:t>The Great Commission—Matthew 28:18-20</a:t>
            </a:r>
          </a:p>
          <a:p>
            <a:pPr marL="1428750" lvl="3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000" dirty="0">
                <a:latin typeface="Calibri" pitchFamily="34" charset="0"/>
              </a:rPr>
              <a:t>The Luke 14 Mandate—Luke 14:21-23</a:t>
            </a:r>
          </a:p>
        </p:txBody>
      </p:sp>
    </p:spTree>
    <p:extLst>
      <p:ext uri="{BB962C8B-B14F-4D97-AF65-F5344CB8AC3E}">
        <p14:creationId xmlns:p14="http://schemas.microsoft.com/office/powerpoint/2010/main" val="3598446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28600" y="1969294"/>
            <a:ext cx="861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en-US" sz="3200" b="1" dirty="0">
                <a:latin typeface="Calibri" pitchFamily="34" charset="0"/>
              </a:rPr>
              <a:t>Acceptance Shines </a:t>
            </a:r>
            <a:r>
              <a:rPr lang="en-US" sz="3200" b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Calibri" pitchFamily="34" charset="0"/>
              </a:rPr>
              <a:t>Light</a:t>
            </a:r>
            <a:r>
              <a:rPr lang="en-US" sz="3200" b="1" dirty="0">
                <a:latin typeface="Calibri" pitchFamily="34" charset="0"/>
              </a:rPr>
              <a:t> in Our Hearts</a:t>
            </a:r>
          </a:p>
          <a:p>
            <a:pPr marL="514350" indent="-514350" algn="ctr">
              <a:lnSpc>
                <a:spcPct val="150000"/>
              </a:lnSpc>
            </a:pPr>
            <a:r>
              <a:rPr lang="en-US" sz="2800" dirty="0">
                <a:latin typeface="Calibri" pitchFamily="34" charset="0"/>
              </a:rPr>
              <a:t>	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0" y="328951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Calibri" pitchFamily="34" charset="0"/>
              </a:rPr>
              <a:t>If we judge the faith of our friends with disabilities          by a faulty understanding of what faith actually is,          we see them as “incapable” of becoming Christians                   who can share their faith with us.</a:t>
            </a:r>
          </a:p>
        </p:txBody>
      </p:sp>
    </p:spTree>
    <p:extLst>
      <p:ext uri="{BB962C8B-B14F-4D97-AF65-F5344CB8AC3E}">
        <p14:creationId xmlns:p14="http://schemas.microsoft.com/office/powerpoint/2010/main" val="3311179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590800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/>
              <a:t>Salvation Is Based upon Proper Beliefs</a:t>
            </a:r>
          </a:p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endParaRPr lang="en-US" sz="1100" dirty="0"/>
          </a:p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sz="3000" dirty="0"/>
              <a:t>Who is </a:t>
            </a:r>
            <a:r>
              <a:rPr lang="en-US" sz="3000" b="1" dirty="0"/>
              <a:t>Jesus Christ</a:t>
            </a:r>
            <a:r>
              <a:rPr lang="en-US" sz="3000" dirty="0"/>
              <a:t>? </a:t>
            </a:r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sz="2800" dirty="0"/>
              <a:t>Jesus Christ is fully God and fully man.</a:t>
            </a:r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buNone/>
              <a:defRPr/>
            </a:pPr>
            <a:endParaRPr lang="en-US" sz="2800" dirty="0"/>
          </a:p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AutoNum type="arabicPeriod"/>
              <a:defRPr/>
            </a:pPr>
            <a:r>
              <a:rPr lang="en-US" sz="3000" dirty="0"/>
              <a:t>Who is </a:t>
            </a:r>
            <a:r>
              <a:rPr lang="en-US" sz="3000" b="1" dirty="0"/>
              <a:t>God</a:t>
            </a:r>
            <a:r>
              <a:rPr lang="en-US" sz="3000" dirty="0"/>
              <a:t>?</a:t>
            </a:r>
          </a:p>
          <a:p>
            <a:pPr marL="229711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/>
              <a:t>He is a Person and the Trinity.</a:t>
            </a:r>
          </a:p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676400"/>
            <a:ext cx="9144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God, Open Our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Mouths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Speak the Gospel</a:t>
            </a:r>
          </a:p>
        </p:txBody>
      </p:sp>
    </p:spTree>
    <p:extLst>
      <p:ext uri="{BB962C8B-B14F-4D97-AF65-F5344CB8AC3E}">
        <p14:creationId xmlns:p14="http://schemas.microsoft.com/office/powerpoint/2010/main" val="3537064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724400"/>
          </a:xfrm>
        </p:spPr>
        <p:txBody>
          <a:bodyPr rtlCol="0">
            <a:normAutofit/>
          </a:bodyPr>
          <a:lstStyle/>
          <a:p>
            <a:pPr marL="1833563" lvl="4" indent="-4556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  <a:defRPr/>
            </a:pPr>
            <a:r>
              <a:rPr lang="en-US" sz="3000" dirty="0"/>
              <a:t>Who is </a:t>
            </a:r>
            <a:r>
              <a:rPr lang="en-US" sz="3000" b="1" dirty="0"/>
              <a:t>Man</a:t>
            </a:r>
            <a:r>
              <a:rPr lang="en-US" sz="3000" dirty="0"/>
              <a:t>?</a:t>
            </a:r>
          </a:p>
          <a:p>
            <a:pPr marL="2297113" lvl="6" indent="-468313">
              <a:spcBef>
                <a:spcPts val="0"/>
              </a:spcBef>
              <a:buClr>
                <a:schemeClr val="accent6"/>
              </a:buClr>
              <a:buFont typeface="+mj-lt"/>
              <a:buAutoNum type="alphaLcParenR"/>
              <a:defRPr/>
            </a:pPr>
            <a:r>
              <a:rPr lang="en-US" sz="2800" dirty="0"/>
              <a:t>Created by God</a:t>
            </a:r>
          </a:p>
          <a:p>
            <a:pPr marL="2511425" indent="-219075">
              <a:spcBef>
                <a:spcPts val="0"/>
              </a:spcBef>
              <a:buClr>
                <a:schemeClr val="accent6"/>
              </a:buClr>
            </a:pPr>
            <a:r>
              <a:rPr lang="en-US" sz="2800" dirty="0"/>
              <a:t>Man was the pinnacle of God’s creation, designed to think and act like God yet not an equal of God.</a:t>
            </a:r>
          </a:p>
          <a:p>
            <a:pPr marL="2511425" indent="-219075">
              <a:spcBef>
                <a:spcPts val="0"/>
              </a:spcBef>
              <a:buClr>
                <a:schemeClr val="accent6"/>
              </a:buClr>
              <a:buNone/>
            </a:pPr>
            <a:endParaRPr lang="en-US" sz="1000" dirty="0"/>
          </a:p>
          <a:p>
            <a:pPr marL="2287588" lvl="6" indent="-458788">
              <a:spcBef>
                <a:spcPts val="0"/>
              </a:spcBef>
              <a:buClr>
                <a:schemeClr val="accent6"/>
              </a:buClr>
              <a:buFont typeface="+mj-lt"/>
              <a:buAutoNum type="alphaLcParenR" startAt="2"/>
              <a:defRPr/>
            </a:pPr>
            <a:r>
              <a:rPr lang="en-US" sz="2800" dirty="0"/>
              <a:t>Fallen by Choice</a:t>
            </a:r>
          </a:p>
          <a:p>
            <a:pPr marL="2506663" lvl="6" indent="-214313">
              <a:spcBef>
                <a:spcPts val="0"/>
              </a:spcBef>
              <a:buClr>
                <a:schemeClr val="accent6"/>
              </a:buClr>
              <a:defRPr/>
            </a:pPr>
            <a:r>
              <a:rPr lang="en-US" sz="2800" dirty="0"/>
              <a:t>Man cannot save himself through his own effort.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03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en-US" b="1" dirty="0"/>
              <a:t>What Is Salvation?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z="1200" dirty="0"/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sz="2600" i="1" dirty="0"/>
              <a:t>Jesus said to him, “I am the way, and the truth, and the life,          no one comes to the Father but through me.” </a:t>
            </a:r>
            <a:endParaRPr lang="en-US" sz="2600" dirty="0"/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400" dirty="0">
                <a:solidFill>
                  <a:schemeClr val="accent6"/>
                </a:solidFill>
              </a:rPr>
              <a:t>John 14:6, </a:t>
            </a:r>
            <a:r>
              <a:rPr lang="en-US" sz="2400" i="1" dirty="0">
                <a:solidFill>
                  <a:schemeClr val="accent6"/>
                </a:solidFill>
              </a:rPr>
              <a:t>NASB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sz="2600" i="1" dirty="0"/>
              <a:t>If you confess with your mouth Jesus as Lord, and believe in your heart that God raised him from the dead, you shall be saved;       for with the heart man believes, resulting in righteousness,         and with the mouth he confesses, resulting in salvation.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en-US" sz="2000" i="1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Romans 10:9-10, </a:t>
            </a:r>
            <a:r>
              <a:rPr lang="en-US" sz="2400" i="1" dirty="0">
                <a:solidFill>
                  <a:schemeClr val="accent6"/>
                </a:solidFill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233463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joniandfriends.org/static/photo_gallery/ES_WFTW_jpg_500x500_max_q85.jpg"/>
          <p:cNvPicPr>
            <a:picLocks noChangeAspect="1" noChangeArrowheads="1"/>
          </p:cNvPicPr>
          <p:nvPr/>
        </p:nvPicPr>
        <p:blipFill>
          <a:blip r:embed="rId3" cstate="print"/>
          <a:srcRect l="6522" r="10870" b="1449"/>
          <a:stretch>
            <a:fillRect/>
          </a:stretch>
        </p:blipFill>
        <p:spPr bwMode="auto">
          <a:xfrm>
            <a:off x="838200" y="3429000"/>
            <a:ext cx="2895600" cy="25908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pic>
        <p:nvPicPr>
          <p:cNvPr id="10242" name="Picture 2" descr="http://www.joniandfriends.org/static/photo_gallery/Ghana_WFTW_0822_jpg_500x500_max_q85.jpg"/>
          <p:cNvPicPr>
            <a:picLocks noChangeAspect="1" noChangeArrowheads="1"/>
          </p:cNvPicPr>
          <p:nvPr/>
        </p:nvPicPr>
        <p:blipFill>
          <a:blip r:embed="rId4" cstate="print"/>
          <a:srcRect l="8223" r="19777"/>
          <a:stretch>
            <a:fillRect/>
          </a:stretch>
        </p:blipFill>
        <p:spPr bwMode="auto">
          <a:xfrm>
            <a:off x="5410200" y="3429000"/>
            <a:ext cx="2819400" cy="25713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189038"/>
            <a:ext cx="9144000" cy="1554162"/>
          </a:xfrm>
        </p:spPr>
        <p:txBody>
          <a:bodyPr/>
          <a:lstStyle/>
          <a:p>
            <a:pPr eaLnBrk="1" hangingPunct="1"/>
            <a:r>
              <a:rPr lang="en-US" sz="4000" b="1" dirty="0"/>
              <a:t>God, Show Us How to </a:t>
            </a:r>
            <a:br>
              <a:rPr lang="en-US" sz="4000" b="1" dirty="0"/>
            </a:br>
            <a:r>
              <a:rPr lang="en-US" sz="4000" b="1" dirty="0"/>
              <a:t>Live What We Proclaim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763000" cy="792163"/>
          </a:xfrm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000" dirty="0"/>
              <a:t>There are two primary ways to proclaim the Gospel: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60198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pPr marL="0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Word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Origins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Origins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rigins" pitchFamily="50" charset="0"/>
                <a:ea typeface="+mn-ea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6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Deed</a:t>
            </a:r>
          </a:p>
        </p:txBody>
      </p:sp>
    </p:spTree>
    <p:extLst>
      <p:ext uri="{BB962C8B-B14F-4D97-AF65-F5344CB8AC3E}">
        <p14:creationId xmlns:p14="http://schemas.microsoft.com/office/powerpoint/2010/main" val="256839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Major Themes in</a:t>
            </a:r>
            <a:br>
              <a:rPr lang="en-US" sz="4000" b="1" dirty="0"/>
            </a:br>
            <a:r>
              <a:rPr lang="en-US" sz="4000" b="1" dirty="0"/>
              <a:t>the Gospel of Luke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3094037"/>
            <a:ext cx="91440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dirty="0"/>
              <a:t>Overarching Theme: </a:t>
            </a:r>
          </a:p>
          <a:p>
            <a:pPr algn="ctr" eaLnBrk="1" hangingPunct="1">
              <a:buFont typeface="Arial" charset="0"/>
              <a:buNone/>
            </a:pPr>
            <a:endParaRPr lang="en-US" sz="10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36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Savior of All!</a:t>
            </a:r>
          </a:p>
          <a:p>
            <a:pPr algn="ctr" eaLnBrk="1" hangingPunct="1">
              <a:buFont typeface="Arial" charset="0"/>
              <a:buNone/>
            </a:pPr>
            <a:endParaRPr lang="en-US" sz="1000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Regardless of ethnicity, gender, socioeconomic status.</a:t>
            </a:r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160020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Word</a:t>
            </a:r>
            <a:r>
              <a:rPr lang="en-US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: </a:t>
            </a:r>
            <a:r>
              <a:rPr lang="en-US" sz="2800" dirty="0"/>
              <a:t>Hearing and Reading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en-US" sz="2800" dirty="0"/>
              <a:t>	Proclamation in word without deed leads to an irrelevant Gospel.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i="1" dirty="0">
                <a:latin typeface="+mn-lt"/>
              </a:rPr>
              <a:t>“He was a prophet, powerful in 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word</a:t>
            </a:r>
            <a:r>
              <a:rPr lang="en-US" sz="2800" b="1" i="1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and 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deed                </a:t>
            </a:r>
            <a:r>
              <a:rPr lang="en-US" sz="2800" i="1" dirty="0">
                <a:latin typeface="+mn-lt"/>
              </a:rPr>
              <a:t>before God and all the people.” 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endParaRPr lang="en-US" sz="1200" i="1" dirty="0">
              <a:latin typeface="+mn-lt"/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Luke 24:19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95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8382000" cy="1858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Deed</a:t>
            </a:r>
            <a:r>
              <a:rPr lang="en-US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: </a:t>
            </a:r>
            <a:r>
              <a:rPr lang="en-US" sz="2800" dirty="0"/>
              <a:t>Seeing and Experiencing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	Proclamation in deed without word results in a powerless Gospel.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>
                <a:latin typeface="+mn-lt"/>
              </a:rPr>
              <a:t>You know…how God anointed Jesus of Nazareth with            the Holy Spirit and power, and how he went around                 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doing good </a:t>
            </a:r>
            <a:r>
              <a:rPr lang="en-US" sz="2800" i="1" dirty="0">
                <a:latin typeface="+mn-lt"/>
              </a:rPr>
              <a:t>and 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accent6"/>
                  </a:outerShdw>
                </a:effectLst>
                <a:latin typeface="+mn-lt"/>
              </a:rPr>
              <a:t>healing all </a:t>
            </a:r>
            <a:r>
              <a:rPr lang="en-US" sz="2800" i="1" dirty="0">
                <a:latin typeface="+mn-lt"/>
              </a:rPr>
              <a:t>who were under the power          of the devil, because God was with him.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Acts 10:37-38</a:t>
            </a:r>
            <a:endParaRPr lang="en-US" sz="2800" i="1" dirty="0">
              <a:solidFill>
                <a:schemeClr val="accent6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97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1858963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effectLst>
                  <a:outerShdw blurRad="50800" dist="50800" dir="5400000" algn="ctr" rotWithShape="0">
                    <a:schemeClr val="accent6"/>
                  </a:outerShdw>
                </a:effectLst>
              </a:rPr>
              <a:t>Joining the Kingdom Work</a:t>
            </a:r>
            <a:endParaRPr lang="en-US" sz="2800" dirty="0"/>
          </a:p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At church we are equipped to go out into the world </a:t>
            </a:r>
          </a:p>
          <a:p>
            <a:pPr algn="ctr"/>
            <a:r>
              <a:rPr lang="en-US" sz="2800" dirty="0">
                <a:latin typeface="+mn-lt"/>
              </a:rPr>
              <a:t>to make Christ real and reclaim territory from the devil </a:t>
            </a:r>
          </a:p>
          <a:p>
            <a:pPr algn="ctr"/>
            <a:r>
              <a:rPr lang="en-US" sz="2800" dirty="0">
                <a:latin typeface="+mn-lt"/>
              </a:rPr>
              <a:t>under the banner of Christ.</a:t>
            </a:r>
          </a:p>
        </p:txBody>
      </p:sp>
    </p:spTree>
    <p:extLst>
      <p:ext uri="{BB962C8B-B14F-4D97-AF65-F5344CB8AC3E}">
        <p14:creationId xmlns:p14="http://schemas.microsoft.com/office/powerpoint/2010/main" val="3116790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493838"/>
            <a:ext cx="9144000" cy="1325562"/>
          </a:xfrm>
        </p:spPr>
        <p:txBody>
          <a:bodyPr/>
          <a:lstStyle/>
          <a:p>
            <a:pPr eaLnBrk="1" hangingPunct="1"/>
            <a:r>
              <a:rPr lang="en-US" sz="4000" b="1" dirty="0"/>
              <a:t>God, Help Us Share the Gospel </a:t>
            </a:r>
            <a:br>
              <a:rPr lang="en-US" sz="4000" b="1" dirty="0"/>
            </a:br>
            <a:r>
              <a:rPr lang="en-US" sz="4000" b="1" dirty="0"/>
              <a:t>in Word and Deed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2941637"/>
            <a:ext cx="9144000" cy="4297363"/>
          </a:xfrm>
        </p:spPr>
        <p:txBody>
          <a:bodyPr/>
          <a:lstStyle/>
          <a:p>
            <a:pPr marL="514350" indent="0" eaLnBrk="1" hangingPunct="1">
              <a:buNone/>
            </a:pPr>
            <a:r>
              <a:rPr lang="en-US" sz="3000" dirty="0"/>
              <a:t>Principles in Adapting the Message for our Friends with Disabilities:</a:t>
            </a:r>
          </a:p>
          <a:p>
            <a:pPr marL="514350" indent="0" eaLnBrk="1" hangingPunct="1">
              <a:buNone/>
            </a:pPr>
            <a:endParaRPr lang="en-US" sz="1400" b="1" dirty="0"/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/>
              <a:t>Friends with Intellectual Disabilities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en-US" sz="1000" dirty="0">
              <a:effectLst>
                <a:outerShdw blurRad="50800" dist="50800" dir="5400000" algn="ctr" rotWithShape="0">
                  <a:schemeClr val="accent6"/>
                </a:outerShdw>
              </a:effectLst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en-US" sz="1000" dirty="0">
              <a:effectLst>
                <a:outerShdw blurRad="50800" dist="50800" dir="5400000" algn="ctr" rotWithShape="0">
                  <a:schemeClr val="accent6"/>
                </a:outerShdw>
              </a:effectLst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/>
              <a:t>The majority of people with mental disabilities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/>
              <a:t>can understand Scripture on a third-</a:t>
            </a:r>
            <a:r>
              <a:rPr lang="en-US" sz="2800"/>
              <a:t>grade level.</a:t>
            </a:r>
            <a:endParaRPr lang="en-US" sz="2800" dirty="0"/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/>
              <a:t>—Dr. Jim Pierson</a:t>
            </a:r>
          </a:p>
        </p:txBody>
      </p:sp>
    </p:spTree>
    <p:extLst>
      <p:ext uri="{BB962C8B-B14F-4D97-AF65-F5344CB8AC3E}">
        <p14:creationId xmlns:p14="http://schemas.microsoft.com/office/powerpoint/2010/main" val="132715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-457200" y="1752600"/>
            <a:ext cx="9144000" cy="4297363"/>
          </a:xfrm>
        </p:spPr>
        <p:txBody>
          <a:bodyPr/>
          <a:lstStyle/>
          <a:p>
            <a:pPr marL="514350" indent="0" eaLnBrk="1" hangingPunct="1">
              <a:buNone/>
            </a:pPr>
            <a:endParaRPr lang="en-US" sz="1400" dirty="0"/>
          </a:p>
          <a:p>
            <a:pPr marL="1824038" lvl="4" indent="-446088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2"/>
            </a:pPr>
            <a:r>
              <a:rPr lang="en-US" sz="3000" b="1" dirty="0"/>
              <a:t>Friends with Developmental Disabilities</a:t>
            </a:r>
          </a:p>
          <a:p>
            <a:pPr marL="1774825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/>
              <a:t>Relational evangelism happens when we “hang out” with these friends and “do life” together.</a:t>
            </a:r>
          </a:p>
          <a:p>
            <a:pPr marL="2292350" indent="-231775">
              <a:lnSpc>
                <a:spcPct val="114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1824038" lvl="4" indent="-446088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3"/>
            </a:pPr>
            <a:r>
              <a:rPr lang="en-US" sz="3000" b="1" dirty="0"/>
              <a:t>Friends with Hearing or Visual Impairments</a:t>
            </a:r>
          </a:p>
          <a:p>
            <a:pPr marL="1774825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/>
              <a:t>Use a simple explanation of the plan of salvation, making use of resources like Braille Bibles and sign language interpreters.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07111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dirty="0"/>
          </a:p>
          <a:p>
            <a:pPr marL="514350" indent="-514350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752600"/>
            <a:ext cx="9144000" cy="444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2300" lvl="4" indent="-514350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4"/>
            </a:pPr>
            <a:r>
              <a:rPr lang="en-US" sz="3000" b="1" dirty="0">
                <a:latin typeface="+mn-lt"/>
              </a:rPr>
              <a:t>Friends Who Are Nonverbal</a:t>
            </a:r>
          </a:p>
          <a:p>
            <a:pPr marL="1833563" indent="3175">
              <a:lnSpc>
                <a:spcPct val="114000"/>
              </a:lnSpc>
            </a:pPr>
            <a:r>
              <a:rPr lang="en-US" sz="2800" dirty="0">
                <a:latin typeface="+mn-lt"/>
              </a:rPr>
              <a:t>Just because a person is nonverbal does not mean that he or she is incapable of communicating.</a:t>
            </a:r>
          </a:p>
          <a:p>
            <a:pPr marL="2292350" indent="-231775">
              <a:lnSpc>
                <a:spcPct val="114000"/>
              </a:lnSpc>
            </a:pPr>
            <a:endParaRPr lang="en-US" sz="2800" b="1" dirty="0">
              <a:latin typeface="+mn-lt"/>
            </a:endParaRPr>
          </a:p>
          <a:p>
            <a:pPr marL="1892300" lvl="4" indent="-514350" eaLnBrk="1" hangingPunct="1">
              <a:spcBef>
                <a:spcPts val="0"/>
              </a:spcBef>
              <a:buClr>
                <a:schemeClr val="accent6"/>
              </a:buClr>
              <a:buFont typeface="+mj-lt"/>
              <a:buAutoNum type="arabicPeriod" startAt="5"/>
            </a:pPr>
            <a:r>
              <a:rPr lang="en-US" sz="3000" b="1" dirty="0">
                <a:latin typeface="+mn-lt"/>
              </a:rPr>
              <a:t>Friends with Physical Impairments</a:t>
            </a:r>
          </a:p>
          <a:p>
            <a:pPr marL="1833563" indent="-12700">
              <a:lnSpc>
                <a:spcPct val="114000"/>
              </a:lnSpc>
            </a:pPr>
            <a:r>
              <a:rPr lang="en-US" sz="2800" dirty="0">
                <a:latin typeface="+mn-lt"/>
              </a:rPr>
              <a:t>Never assume that a person with a physical impairment either </a:t>
            </a:r>
            <a:r>
              <a:rPr lang="en-US" sz="2800" i="1" dirty="0">
                <a:latin typeface="+mn-lt"/>
              </a:rPr>
              <a:t>can </a:t>
            </a:r>
            <a:r>
              <a:rPr lang="en-US" sz="2800" dirty="0">
                <a:latin typeface="+mn-lt"/>
              </a:rPr>
              <a:t>or</a:t>
            </a:r>
            <a:r>
              <a:rPr lang="en-US" sz="2800" i="1" dirty="0">
                <a:latin typeface="+mn-lt"/>
              </a:rPr>
              <a:t> cannot </a:t>
            </a:r>
            <a:r>
              <a:rPr lang="en-US" sz="2800" dirty="0">
                <a:latin typeface="+mn-lt"/>
              </a:rPr>
              <a:t>participate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in a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given activity.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960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endParaRPr lang="en-US" dirty="0"/>
          </a:p>
          <a:p>
            <a:pPr marL="514350" indent="-51435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057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9" descr="created in the mi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1828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2400" y="2180034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0" eaLnBrk="1" hangingPunct="1">
              <a:buNone/>
            </a:pPr>
            <a:r>
              <a:rPr lang="en-US" sz="3000" dirty="0">
                <a:latin typeface="+mn-lt"/>
              </a:rPr>
              <a:t>Evangelism Tools:</a:t>
            </a:r>
          </a:p>
          <a:p>
            <a:pPr marL="514350" indent="0" eaLnBrk="1" hangingPunct="1">
              <a:buNone/>
            </a:pPr>
            <a:endParaRPr lang="en-US" sz="1400" b="1" dirty="0"/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>
                <a:latin typeface="+mn-lt"/>
              </a:rPr>
              <a:t>Romans Road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>
                <a:latin typeface="+mn-lt"/>
              </a:rPr>
              <a:t>Wordless Book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>
                <a:latin typeface="+mn-lt"/>
              </a:rPr>
              <a:t>Gospel Bracelets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>
                <a:latin typeface="+mn-lt"/>
              </a:rPr>
              <a:t>The Four Spiritual Laws</a:t>
            </a:r>
          </a:p>
          <a:p>
            <a:pPr marL="1833563" lvl="4" indent="-455613" eaLnBrk="1" hangingPunct="1">
              <a:spcBef>
                <a:spcPts val="0"/>
              </a:spcBef>
              <a:buClr>
                <a:schemeClr val="accent6"/>
              </a:buClr>
              <a:buFont typeface="Arial" charset="0"/>
              <a:buAutoNum type="arabicPeriod"/>
            </a:pPr>
            <a:r>
              <a:rPr lang="en-US" sz="3000" b="1" dirty="0">
                <a:latin typeface="+mn-lt"/>
              </a:rPr>
              <a:t>Created in the Image of God</a:t>
            </a:r>
          </a:p>
        </p:txBody>
      </p:sp>
    </p:spTree>
    <p:extLst>
      <p:ext uri="{BB962C8B-B14F-4D97-AF65-F5344CB8AC3E}">
        <p14:creationId xmlns:p14="http://schemas.microsoft.com/office/powerpoint/2010/main" val="19404737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41438"/>
            <a:ext cx="9144000" cy="1477962"/>
          </a:xfrm>
        </p:spPr>
        <p:txBody>
          <a:bodyPr/>
          <a:lstStyle/>
          <a:p>
            <a:pPr eaLnBrk="1" hangingPunct="1"/>
            <a:r>
              <a:rPr lang="en-US" sz="4000" b="1" dirty="0"/>
              <a:t>God, Open Our Lives to </a:t>
            </a:r>
            <a:br>
              <a:rPr lang="en-US" sz="4000" b="1" dirty="0"/>
            </a:br>
            <a:r>
              <a:rPr lang="en-US" sz="4000" b="1" dirty="0"/>
              <a:t>Outreach and Discipleship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762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dirty="0"/>
              <a:t>Family Support Groups</a:t>
            </a:r>
          </a:p>
        </p:txBody>
      </p:sp>
      <p:pic>
        <p:nvPicPr>
          <p:cNvPr id="4098" name="Picture 2" descr="http://www.joniandfriends.org/static/photo_gallery/JAFK_WFTW_015_jpg_500x500_max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657600"/>
            <a:ext cx="3810000" cy="26974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372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038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“When in the world, we live as Christ would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have us live, it prompts the question of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‘What must I do to be saved like you?’”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—Joni </a:t>
            </a:r>
            <a:r>
              <a:rPr lang="en-US" sz="2800" dirty="0" err="1"/>
              <a:t>Eareckson</a:t>
            </a:r>
            <a:r>
              <a:rPr lang="en-US" sz="2800" dirty="0"/>
              <a:t> Tada</a:t>
            </a:r>
          </a:p>
        </p:txBody>
      </p:sp>
    </p:spTree>
    <p:extLst>
      <p:ext uri="{BB962C8B-B14F-4D97-AF65-F5344CB8AC3E}">
        <p14:creationId xmlns:p14="http://schemas.microsoft.com/office/powerpoint/2010/main" val="382251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dirty="0"/>
              <a:t>Secondary Themes: </a:t>
            </a:r>
          </a:p>
          <a:p>
            <a:pPr algn="ctr" eaLnBrk="1" hangingPunct="1">
              <a:buFont typeface="Arial" charset="0"/>
              <a:buNone/>
            </a:pPr>
            <a:endParaRPr lang="en-US" b="1" dirty="0"/>
          </a:p>
          <a:p>
            <a:pPr algn="ctr" eaLnBrk="1" hangingPunct="1">
              <a:buFont typeface="Arial" charset="0"/>
              <a:buNone/>
            </a:pPr>
            <a:r>
              <a:rPr lang="en-US" i="1" dirty="0"/>
              <a:t>salvation for all </a:t>
            </a:r>
            <a:r>
              <a:rPr lang="en-US" i="1" dirty="0">
                <a:solidFill>
                  <a:schemeClr val="accent6"/>
                </a:solidFill>
              </a:rPr>
              <a:t>–</a:t>
            </a:r>
            <a:r>
              <a:rPr lang="en-US" i="1" dirty="0"/>
              <a:t> prayer </a:t>
            </a:r>
            <a:r>
              <a:rPr lang="en-US" i="1" dirty="0">
                <a:solidFill>
                  <a:schemeClr val="accent6"/>
                </a:solidFill>
              </a:rPr>
              <a:t>– </a:t>
            </a:r>
            <a:r>
              <a:rPr lang="en-US" i="1" dirty="0"/>
              <a:t>Christianity’s history stewardship</a:t>
            </a:r>
            <a:r>
              <a:rPr lang="en-US" i="1" dirty="0">
                <a:solidFill>
                  <a:schemeClr val="accent6"/>
                </a:solidFill>
              </a:rPr>
              <a:t> – </a:t>
            </a:r>
            <a:r>
              <a:rPr lang="en-US" i="1" dirty="0"/>
              <a:t>women in Christ’s ministry</a:t>
            </a:r>
            <a:endParaRPr lang="en-US" sz="3600" i="1" dirty="0"/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The Luke 14 Mandate</a:t>
            </a:r>
            <a:br>
              <a:rPr lang="en-US" sz="40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20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“But when you give a banquet, invite the poor, the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 crippled, the lame, the blind… Go out to the roads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and country lanes and make them come in,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so my house will be full.”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accent6"/>
                </a:solidFill>
              </a:rPr>
              <a:t>Luke 14:13, 23b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SufferingPPSide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3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“The Lost Great Commission”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It is the kingdom’s door swung open for all – the strong and the weak, the rich and the poor, the healthy and the sick, and people with or without disabilities.</a:t>
            </a:r>
            <a:endParaRPr lang="en-US" sz="4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1915</Words>
  <Application>Microsoft Office PowerPoint</Application>
  <PresentationFormat>On-screen Show (4:3)</PresentationFormat>
  <Paragraphs>353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Century Gothic</vt:lpstr>
      <vt:lpstr>IrisUPC</vt:lpstr>
      <vt:lpstr>Origins</vt:lpstr>
      <vt:lpstr>Wingdings</vt:lpstr>
      <vt:lpstr>Office Theme</vt:lpstr>
      <vt:lpstr>PowerPoint Presentation</vt:lpstr>
      <vt:lpstr>PowerPoint Presentation</vt:lpstr>
      <vt:lpstr>PowerPoint Presentation</vt:lpstr>
      <vt:lpstr>Luke’s Concentration on  the Kingdom of God</vt:lpstr>
      <vt:lpstr>Messianic Prophecies Found  in Luke and Acts</vt:lpstr>
      <vt:lpstr>Major Themes in the Gospel of Luke</vt:lpstr>
      <vt:lpstr>PowerPoint Presentation</vt:lpstr>
      <vt:lpstr>The Luke 14 Mandate </vt:lpstr>
      <vt:lpstr>PowerPoint Presentation</vt:lpstr>
      <vt:lpstr>The Contrasts and Reversals  of the Kingdom  Luke 14:7-24</vt:lpstr>
      <vt:lpstr>Who Is the Greatest in the Kingdom?  Luke 14:7-11 </vt:lpstr>
      <vt:lpstr>What Is the Nature of the Kingdom? Luke 14:12-14</vt:lpstr>
      <vt:lpstr>The Law of Reciprocity - Luke 14:14</vt:lpstr>
      <vt:lpstr>The Great Banquet –  Who Fills the Seats at the Table? Luke 14:15-24</vt:lpstr>
      <vt:lpstr>PowerPoint Presentation</vt:lpstr>
      <vt:lpstr>PowerPoint Presentation</vt:lpstr>
      <vt:lpstr>Hosting a Luke 14 Banquet</vt:lpstr>
      <vt:lpstr>Are You Living a Kingdom Lifestyle?</vt:lpstr>
      <vt:lpstr>PowerPoint Presentation</vt:lpstr>
      <vt:lpstr>PowerPoint Presentation</vt:lpstr>
      <vt:lpstr>PowerPoint Presentation</vt:lpstr>
      <vt:lpstr>PowerPoint Presentation</vt:lpstr>
      <vt:lpstr>Identifying the Church’s  Theological Framework</vt:lpstr>
      <vt:lpstr>PowerPoint Presentation</vt:lpstr>
      <vt:lpstr>PowerPoint Presentation</vt:lpstr>
      <vt:lpstr>PowerPoint Presentation</vt:lpstr>
      <vt:lpstr>Where Is the Church Today?</vt:lpstr>
      <vt:lpstr>PowerPoint Presentation</vt:lpstr>
      <vt:lpstr>PowerPoint Presentation</vt:lpstr>
      <vt:lpstr>PowerPoint Presentation</vt:lpstr>
      <vt:lpstr>Practical Applications  for the Church</vt:lpstr>
      <vt:lpstr>Seven Movements of Ministry to  Persons with Disability</vt:lpstr>
      <vt:lpstr>PowerPoint Presentation</vt:lpstr>
      <vt:lpstr>PowerPoint Presentation</vt:lpstr>
      <vt:lpstr>PowerPoint Presentation</vt:lpstr>
      <vt:lpstr>Where Is Your Church Today?</vt:lpstr>
      <vt:lpstr>PowerPoint Presentation</vt:lpstr>
      <vt:lpstr>PowerPoint Presentation</vt:lpstr>
      <vt:lpstr>PowerPoint Presentation</vt:lpstr>
      <vt:lpstr>The Goals of Disability Ministry</vt:lpstr>
      <vt:lpstr>Addressing Concerns about  Disability Ministry</vt:lpstr>
      <vt:lpstr>Moving from Conviction to Action</vt:lpstr>
      <vt:lpstr>Barriers to Participation</vt:lpstr>
      <vt:lpstr>Everything Rises and  Falls on Leadership</vt:lpstr>
      <vt:lpstr>Ten Practical Tips for Becoming a  Disability-Friendly Church</vt:lpstr>
      <vt:lpstr>Ten Practical Tips, Cont.</vt:lpstr>
      <vt:lpstr>Intentional Inclusion</vt:lpstr>
      <vt:lpstr>PowerPoint Presentation</vt:lpstr>
      <vt:lpstr>Are you ready to create an  Action Plan?</vt:lpstr>
      <vt:lpstr>PowerPoint Presentation</vt:lpstr>
      <vt:lpstr>PowerPoint Presentation</vt:lpstr>
      <vt:lpstr>PowerPoint Presentation</vt:lpstr>
      <vt:lpstr>PowerPoint Presentation</vt:lpstr>
      <vt:lpstr>God, Open Our Eyes to  People Without Christ</vt:lpstr>
      <vt:lpstr>PowerPoint Presentation</vt:lpstr>
      <vt:lpstr>PowerPoint Presentation</vt:lpstr>
      <vt:lpstr>PowerPoint Presentation</vt:lpstr>
      <vt:lpstr>PowerPoint Presentation</vt:lpstr>
      <vt:lpstr>God, Show Us How to  Live What We Proclaim</vt:lpstr>
      <vt:lpstr>PowerPoint Presentation</vt:lpstr>
      <vt:lpstr>PowerPoint Presentation</vt:lpstr>
      <vt:lpstr>PowerPoint Presentation</vt:lpstr>
      <vt:lpstr>God, Help Us Share the Gospel  in Word and Deed</vt:lpstr>
      <vt:lpstr>PowerPoint Presentation</vt:lpstr>
      <vt:lpstr>PowerPoint Presentation</vt:lpstr>
      <vt:lpstr>PowerPoint Presentation</vt:lpstr>
      <vt:lpstr>God, Open Our Lives to  Outreach and Discipleship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Luke: A Framework for a Theology of Suffering &amp; Disability Lesson 8</dc:title>
  <dc:creator>Rachel Olstad</dc:creator>
  <cp:lastModifiedBy>Wendy Caskey</cp:lastModifiedBy>
  <cp:revision>62</cp:revision>
  <dcterms:created xsi:type="dcterms:W3CDTF">2011-05-04T20:55:57Z</dcterms:created>
  <dcterms:modified xsi:type="dcterms:W3CDTF">2017-04-19T17:43:03Z</dcterms:modified>
</cp:coreProperties>
</file>