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72" r:id="rId2"/>
    <p:sldId id="273" r:id="rId3"/>
    <p:sldId id="258" r:id="rId4"/>
    <p:sldId id="259" r:id="rId5"/>
    <p:sldId id="260" r:id="rId6"/>
    <p:sldId id="279" r:id="rId7"/>
    <p:sldId id="265" r:id="rId8"/>
    <p:sldId id="280" r:id="rId9"/>
    <p:sldId id="266" r:id="rId10"/>
    <p:sldId id="267" r:id="rId11"/>
    <p:sldId id="275" r:id="rId12"/>
    <p:sldId id="268" r:id="rId13"/>
    <p:sldId id="274" r:id="rId14"/>
    <p:sldId id="277" r:id="rId15"/>
    <p:sldId id="278" r:id="rId16"/>
    <p:sldId id="270" r:id="rId17"/>
    <p:sldId id="271" r:id="rId18"/>
    <p:sldId id="328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329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30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9"/>
    <p:restoredTop sz="91713"/>
  </p:normalViewPr>
  <p:slideViewPr>
    <p:cSldViewPr>
      <p:cViewPr varScale="1">
        <p:scale>
          <a:sx n="92" d="100"/>
          <a:sy n="92" d="100"/>
        </p:scale>
        <p:origin x="12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500EB-CCB0-44FF-BD8B-0DE47650D2F0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45C32-B2ED-43C3-A6F8-FA60EFB86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6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027C-35A0-B843-8344-067BD28BE36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67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“Welcome: Parking for Friends with Disabilities” = «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пожаловать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парковка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друзей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ограниченными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возможностями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“We Appreciate You: Reserved for Seniors [alternately: the elderly]” = «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ценим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зарезервировано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пожилых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endParaRPr lang="en-US" b="0" dirty="0">
              <a:effectLst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“Welcome: First Time Guest Parking” = «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пожаловать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парковка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новых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гостей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5EC23-1D5E-8F4E-9670-084E67AC2811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031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5EC23-1D5E-8F4E-9670-084E67AC2811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01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CC34-2F81-274D-83E0-1E70A70A580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16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CC34-2F81-274D-83E0-1E70A70A580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CC34-2F81-274D-83E0-1E70A70A580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45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CC34-2F81-274D-83E0-1E70A70A580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62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CC34-2F81-274D-83E0-1E70A70A580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80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CC34-2F81-274D-83E0-1E70A70A5801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6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027C-35A0-B843-8344-067BD28BE36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1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5EC23-1D5E-8F4E-9670-084E67AC2811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91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5EC23-1D5E-8F4E-9670-084E67AC2811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71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5EC23-1D5E-8F4E-9670-084E67AC2811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35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Title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book</a:t>
            </a:r>
            <a:r>
              <a:rPr lang="nl-NL" baseline="0" dirty="0"/>
              <a:t>: </a:t>
            </a:r>
            <a:r>
              <a:rPr lang="ru-RU" dirty="0"/>
              <a:t>«Дом Отца»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5EC23-1D5E-8F4E-9670-084E67AC2811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206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Conviction =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Осуждение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churches should have a disability ministry, but maybe not our church. =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Некоторым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церквям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иметь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пастырство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инвалидность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распространяется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нашу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церковь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Value =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Значение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Reaching, serving and including people with disabilities reflects the mission and values of our church. =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Достижение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предоставление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служения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включение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ограниченными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возможностями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отражает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миссию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ценности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церкви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Ownership =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Обладание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taking shape. Church members are working on a special needs ministry. =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Назревают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Члены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церкви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работают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пастырством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особыми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потребностями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Action =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Действие</a:t>
            </a:r>
            <a:endParaRPr lang="en-US" b="0" dirty="0">
              <a:effectLst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special needs ministry is recognized and supported by the church, and is an integral part of the vision and mission. =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Пастырство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особыми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потребностей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признается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поддерживается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церковью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является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неотъемлемой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частью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видения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миссии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5EC23-1D5E-8F4E-9670-084E67AC2811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030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5EC23-1D5E-8F4E-9670-084E67AC2811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79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5EC23-1D5E-8F4E-9670-084E67AC2811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1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F63F8-5EB6-4F33-93AD-5411944176C7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E836-4696-46CA-99CE-D8987214A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EA1C0-A4BF-471A-AE44-01C0FF46D7E8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9335C-2D8B-4F9D-BD80-EE5CBABB1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B351-8774-4C1B-9322-8AB965699A28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8FD38-0D93-4949-85E9-C1221A639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9AF2-406D-4F74-B57A-8527022AB076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E2A9-A6A4-462F-BBBD-7E4AE70E1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E252F-3AEE-46EC-B9E7-08D0633BB6F7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AAE9-BC23-4EC3-A1F1-E42F892E9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054D9-E7A5-485B-91BB-5F639300772E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50551-32FC-4793-A6E2-81DDF45C5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C1ADB-9034-4955-87E4-7A7D08788BA4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0B8F2-F5BE-450B-B690-B6A02D22B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0C481-DF7F-4A8F-A0B4-6672611E5D9E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3EAE-0289-44C1-B8D6-8ABC4D69D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6BB6-8DB8-4EA0-83D4-E6257935FD94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9457-CA3B-414E-B435-3FFAA1A77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12D5-7B94-46D5-8F5F-2E7816705EFB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E38D-794D-4625-AB83-74248F328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C1520-5A5B-456F-B12A-711F57538FD9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483D1-E787-4F8D-8268-2C5870F4A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F329A4-440A-46F4-8F36-30B91C23F07C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C7087E-3A1D-4E08-8A73-59A257C9F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0" y="1989415"/>
            <a:ext cx="9144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cap="all" dirty="0">
                <a:solidFill>
                  <a:schemeClr val="accent6"/>
                </a:solidFill>
                <a:latin typeface="Century Gothic" pitchFamily="34" charset="0"/>
                <a:cs typeface="IrisUPC" pitchFamily="34" charset="-34"/>
              </a:rPr>
              <a:t>ПЕРВАЯ СЕССИЯ</a:t>
            </a:r>
            <a:endParaRPr lang="en-US" sz="2000" b="1" dirty="0">
              <a:latin typeface="Calibri" charset="0"/>
            </a:endParaRPr>
          </a:p>
          <a:p>
            <a:pPr algn="ctr"/>
            <a:r>
              <a:rPr lang="ru-RU" sz="4200" b="1" dirty="0">
                <a:latin typeface="+mn-lt"/>
              </a:rPr>
              <a:t>Теология страданий </a:t>
            </a:r>
          </a:p>
          <a:p>
            <a:pPr algn="ctr"/>
            <a:r>
              <a:rPr lang="ru-RU" sz="4200" b="1" dirty="0">
                <a:latin typeface="+mn-lt"/>
              </a:rPr>
              <a:t>и инвалидности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50800" dir="5400000" algn="ctr" rotWithShape="0">
                  <a:schemeClr val="accent6"/>
                </a:outerShdw>
              </a:effectLst>
              <a:latin typeface="Origins" pitchFamily="50" charset="0"/>
            </a:endParaRPr>
          </a:p>
          <a:p>
            <a:pPr algn="ctr"/>
            <a:endParaRPr lang="en-US" sz="32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1143000"/>
          </a:xfrm>
        </p:spPr>
        <p:txBody>
          <a:bodyPr/>
          <a:lstStyle/>
          <a:p>
            <a:pPr marL="514350" indent="-514350" eaLnBrk="1" hangingPunct="1"/>
            <a:br>
              <a:rPr lang="en-US" sz="4000" dirty="0"/>
            </a:br>
            <a:r>
              <a:rPr lang="ru-RU" sz="3600" dirty="0"/>
              <a:t>Кто самый великий в Царствии? </a:t>
            </a:r>
            <a:br>
              <a:rPr lang="ru-RU" sz="3600" dirty="0"/>
            </a:br>
            <a:r>
              <a:rPr lang="ru-RU" sz="3600" dirty="0"/>
              <a:t>Лука</a:t>
            </a:r>
            <a:r>
              <a:rPr lang="en-US" sz="3600" dirty="0"/>
              <a:t>14:7-11</a:t>
            </a:r>
            <a:br>
              <a:rPr lang="en-US" sz="3600" dirty="0"/>
            </a:br>
            <a:endParaRPr lang="en-US" sz="40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3703637"/>
            <a:ext cx="8534400" cy="4525963"/>
          </a:xfrm>
        </p:spPr>
        <p:txBody>
          <a:bodyPr/>
          <a:lstStyle/>
          <a:p>
            <a:pPr algn="ctr">
              <a:buNone/>
            </a:pPr>
            <a:r>
              <a:rPr lang="fr-FR" sz="2800" dirty="0"/>
              <a:t>«</a:t>
            </a:r>
            <a:r>
              <a:rPr lang="ru-RU" sz="2800" i="1" dirty="0"/>
              <a:t>Потому что всякий, кто возвышает себя, будет унижен, а кто принижает себя, возвысится».</a:t>
            </a:r>
          </a:p>
          <a:p>
            <a:pPr algn="ctr">
              <a:buNone/>
            </a:pPr>
            <a:r>
              <a:rPr lang="en-US" sz="2800" i="1" dirty="0"/>
              <a:t> </a:t>
            </a:r>
            <a:r>
              <a:rPr lang="ru-RU" sz="2800" b="1" dirty="0">
                <a:solidFill>
                  <a:schemeClr val="accent6"/>
                </a:solidFill>
              </a:rPr>
              <a:t>Лука</a:t>
            </a:r>
            <a:r>
              <a:rPr lang="en-US" sz="2800" b="1" dirty="0">
                <a:solidFill>
                  <a:schemeClr val="accent6"/>
                </a:solidFill>
              </a:rPr>
              <a:t> 14:11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1905000"/>
            <a:ext cx="9144000" cy="1143000"/>
          </a:xfrm>
        </p:spPr>
        <p:txBody>
          <a:bodyPr/>
          <a:lstStyle/>
          <a:p>
            <a:pPr marL="514350" indent="-514350" eaLnBrk="1" hangingPunct="1"/>
            <a:r>
              <a:rPr lang="ru-RU" sz="3600" dirty="0"/>
              <a:t>Какова природа Царствия? Лука</a:t>
            </a:r>
            <a:r>
              <a:rPr lang="en-US" sz="3600" dirty="0"/>
              <a:t> 14:12-14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3170237"/>
            <a:ext cx="8534400" cy="4525963"/>
          </a:xfrm>
        </p:spPr>
        <p:txBody>
          <a:bodyPr/>
          <a:lstStyle/>
          <a:p>
            <a:pPr marL="514350" indent="-514350" algn="ctr" eaLnBrk="1" hangingPunct="1">
              <a:buNone/>
            </a:pPr>
            <a:r>
              <a:rPr lang="fr-FR" sz="2800" dirty="0"/>
              <a:t>«</a:t>
            </a:r>
            <a:r>
              <a:rPr lang="ru-RU" sz="2800" i="1" dirty="0"/>
              <a:t>Когда будешь устраивать званый обед, позови лучше бедных, увечных, калек и слепых</a:t>
            </a:r>
            <a:r>
              <a:rPr lang="en-US" sz="2800" i="1" dirty="0"/>
              <a:t>.</a:t>
            </a:r>
            <a:r>
              <a:rPr lang="fr-FR" sz="2800" dirty="0"/>
              <a:t>»</a:t>
            </a:r>
            <a:endParaRPr lang="en-US" sz="2800" i="1" dirty="0"/>
          </a:p>
          <a:p>
            <a:pPr marL="514350" indent="-514350" algn="ctr" eaLnBrk="1" hangingPunct="1">
              <a:buFont typeface="Arial" charset="0"/>
              <a:buNone/>
            </a:pPr>
            <a:r>
              <a:rPr lang="ru-RU" sz="2800" b="1" dirty="0">
                <a:solidFill>
                  <a:schemeClr val="accent6"/>
                </a:solidFill>
              </a:rPr>
              <a:t>Лука</a:t>
            </a:r>
            <a:r>
              <a:rPr lang="en-US" sz="2800" b="1" dirty="0">
                <a:solidFill>
                  <a:schemeClr val="accent6"/>
                </a:solidFill>
              </a:rPr>
              <a:t> 14:13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en-US" sz="1800" i="1" dirty="0"/>
          </a:p>
          <a:p>
            <a:pPr marL="514350" indent="-514350" algn="ctr" eaLnBrk="1" hangingPunct="1">
              <a:spcBef>
                <a:spcPts val="0"/>
              </a:spcBef>
              <a:buNone/>
            </a:pPr>
            <a:r>
              <a:rPr lang="ru-RU" sz="2800" dirty="0"/>
              <a:t>Людей с ограниченными возможностями мы должны приглашать, как в нашу личную жизнь, так и в наши религиозные общины!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1143000"/>
          </a:xfrm>
        </p:spPr>
        <p:txBody>
          <a:bodyPr/>
          <a:lstStyle/>
          <a:p>
            <a:pPr marL="514350" indent="-514350" eaLnBrk="1" hangingPunct="1"/>
            <a:r>
              <a:rPr lang="ru-RU" sz="3600" dirty="0"/>
              <a:t>Закон взаимности</a:t>
            </a:r>
            <a:r>
              <a:rPr lang="en-US" sz="3600" dirty="0"/>
              <a:t> </a:t>
            </a:r>
            <a:r>
              <a:rPr lang="ru-RU" sz="3600" dirty="0"/>
              <a:t>–</a:t>
            </a:r>
            <a:r>
              <a:rPr lang="en-US" sz="3600" dirty="0"/>
              <a:t> </a:t>
            </a:r>
            <a:r>
              <a:rPr lang="ru-RU" sz="3600" dirty="0"/>
              <a:t>Лука</a:t>
            </a:r>
            <a:r>
              <a:rPr lang="en-US" sz="3600" dirty="0"/>
              <a:t> 14:14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2713037"/>
            <a:ext cx="8534400" cy="4525963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endParaRPr lang="en-US" sz="2400" dirty="0"/>
          </a:p>
          <a:p>
            <a:pPr marL="514350" indent="-514350" algn="ctr" eaLnBrk="1" hangingPunct="1">
              <a:buFont typeface="Arial" charset="0"/>
              <a:buNone/>
            </a:pPr>
            <a:r>
              <a:rPr lang="ru-RU" dirty="0"/>
              <a:t>Не просто служение милосердия </a:t>
            </a:r>
            <a:r>
              <a:rPr lang="en-US" dirty="0"/>
              <a:t>—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ru-RU" dirty="0"/>
              <a:t>Люди с ограниченными возможностями воздают их </a:t>
            </a:r>
            <a:r>
              <a:rPr lang="ru-RU" b="1" dirty="0">
                <a:solidFill>
                  <a:schemeClr val="accent6"/>
                </a:solidFill>
              </a:rPr>
              <a:t>присутствием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ru-RU" b="1" dirty="0">
                <a:solidFill>
                  <a:schemeClr val="accent6"/>
                </a:solidFill>
              </a:rPr>
              <a:t>жизнями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600200"/>
          </a:xfrm>
        </p:spPr>
        <p:txBody>
          <a:bodyPr/>
          <a:lstStyle/>
          <a:p>
            <a:pPr marL="514350" indent="-514350" eaLnBrk="1" hangingPunct="1"/>
            <a:r>
              <a:rPr lang="ru-RU" sz="3600" dirty="0"/>
              <a:t>Большой пир – Кто заполняет места за столом?</a:t>
            </a:r>
            <a:r>
              <a:rPr lang="en-US" sz="3600" dirty="0"/>
              <a:t> </a:t>
            </a:r>
            <a:r>
              <a:rPr lang="ru-RU" sz="3600" dirty="0"/>
              <a:t>Лука</a:t>
            </a:r>
            <a:r>
              <a:rPr lang="en-US" sz="3600" dirty="0"/>
              <a:t> 14:15-24</a:t>
            </a:r>
            <a:r>
              <a:rPr lang="ru-RU" sz="3600" dirty="0"/>
              <a:t> </a:t>
            </a:r>
            <a:endParaRPr lang="en-US" sz="36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3094037"/>
            <a:ext cx="8534400" cy="4525963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endParaRPr lang="en-US" sz="2400" dirty="0"/>
          </a:p>
          <a:p>
            <a:pPr marL="514350" indent="-514350" algn="ctr" eaLnBrk="1" hangingPunct="1">
              <a:buNone/>
            </a:pPr>
            <a:r>
              <a:rPr lang="ru-RU" sz="2800" dirty="0"/>
              <a:t>Ожидания еврейских лидеров Царствия Божьего</a:t>
            </a:r>
          </a:p>
          <a:p>
            <a:pPr marL="514350" indent="-514350" algn="ctr" eaLnBrk="1" hangingPunct="1">
              <a:buNone/>
            </a:pPr>
            <a:r>
              <a:rPr lang="ru-RU" sz="2400" dirty="0"/>
              <a:t>в сравнении с</a:t>
            </a:r>
            <a:endParaRPr lang="en-US" sz="2400" dirty="0"/>
          </a:p>
          <a:p>
            <a:pPr marL="514350" indent="-514350" algn="ctr" eaLnBrk="1" hangingPunct="1">
              <a:buFont typeface="Arial" charset="0"/>
              <a:buNone/>
            </a:pPr>
            <a:r>
              <a:rPr lang="ru-RU" sz="2800" dirty="0"/>
              <a:t>Ожиданиями Иисуса Царства Божьего</a:t>
            </a:r>
            <a:r>
              <a:rPr lang="en-US" sz="2800" dirty="0"/>
              <a:t>!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en-US" dirty="0"/>
          </a:p>
          <a:p>
            <a:pPr marL="514350" indent="-514350" algn="ctr" eaLnBrk="1" hangingPunct="1">
              <a:buFont typeface="Arial" charset="0"/>
              <a:buNone/>
            </a:pPr>
            <a:r>
              <a:rPr lang="ru-RU" dirty="0"/>
              <a:t>Как </a:t>
            </a:r>
            <a:r>
              <a:rPr lang="ru-RU" b="1" i="1" dirty="0">
                <a:solidFill>
                  <a:schemeClr val="accent6"/>
                </a:solidFill>
              </a:rPr>
              <a:t>сейчас</a:t>
            </a:r>
            <a:r>
              <a:rPr lang="ru-RU" dirty="0"/>
              <a:t>, так и в</a:t>
            </a:r>
            <a:r>
              <a:rPr lang="en-US" dirty="0"/>
              <a:t> </a:t>
            </a:r>
            <a:r>
              <a:rPr lang="ru-RU" b="1" i="1" dirty="0">
                <a:solidFill>
                  <a:schemeClr val="accent6"/>
                </a:solidFill>
              </a:rPr>
              <a:t>будущем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798637"/>
            <a:ext cx="8534400" cy="4525963"/>
          </a:xfrm>
        </p:spPr>
        <p:txBody>
          <a:bodyPr/>
          <a:lstStyle/>
          <a:p>
            <a:pPr marL="514350" indent="-514350" algn="ctr" eaLnBrk="1" hangingPunct="1">
              <a:buNone/>
            </a:pPr>
            <a:r>
              <a:rPr lang="ru-RU" sz="3600" dirty="0"/>
              <a:t>Большой пир</a:t>
            </a:r>
            <a:r>
              <a:rPr lang="en-US" sz="3600" dirty="0"/>
              <a:t> –</a:t>
            </a:r>
            <a:r>
              <a:rPr lang="ru-RU" sz="3600" dirty="0"/>
              <a:t> совершенство</a:t>
            </a:r>
            <a:r>
              <a:rPr lang="en-US" sz="3600" dirty="0"/>
              <a:t>!</a:t>
            </a:r>
          </a:p>
          <a:p>
            <a:pPr marL="514350" indent="-514350" algn="ctr" eaLnBrk="1" hangingPunct="1">
              <a:buNone/>
            </a:pPr>
            <a:r>
              <a:rPr lang="ru-RU" sz="2800" b="1" dirty="0">
                <a:solidFill>
                  <a:schemeClr val="accent6"/>
                </a:solidFill>
              </a:rPr>
              <a:t>Исаия</a:t>
            </a:r>
            <a:r>
              <a:rPr lang="en-US" sz="2800" b="1" dirty="0">
                <a:solidFill>
                  <a:schemeClr val="accent6"/>
                </a:solidFill>
              </a:rPr>
              <a:t> 25:6-9</a:t>
            </a:r>
          </a:p>
          <a:p>
            <a:pPr marL="914400" lvl="1" indent="-514350" eaLnBrk="1" hangingPunct="1">
              <a:buNone/>
            </a:pPr>
            <a:r>
              <a:rPr lang="en-US" sz="3000" dirty="0"/>
              <a:t>  </a:t>
            </a:r>
          </a:p>
          <a:p>
            <a:pPr marL="1314450" lvl="2" indent="-514350" eaLnBrk="1" hangingPunct="1">
              <a:buClr>
                <a:schemeClr val="accent6"/>
              </a:buClr>
            </a:pPr>
            <a:r>
              <a:rPr lang="ru-RU" sz="2600" dirty="0"/>
              <a:t>Неверные и ложные интерпретации священных писаний евреями</a:t>
            </a:r>
          </a:p>
          <a:p>
            <a:pPr marL="1314450" lvl="2" indent="-514350" eaLnBrk="1" hangingPunct="1">
              <a:buClr>
                <a:schemeClr val="accent6"/>
              </a:buClr>
            </a:pPr>
            <a:r>
              <a:rPr lang="ru-RU" sz="2600" dirty="0"/>
              <a:t>Правильная интерпретация Иисуса оригинального послания Исаии 25</a:t>
            </a:r>
            <a:endParaRPr lang="en-US" sz="1400" dirty="0"/>
          </a:p>
          <a:p>
            <a:pPr marL="1314450" lvl="2" indent="-514350" eaLnBrk="1" hangingPunct="1">
              <a:buNone/>
            </a:pPr>
            <a:r>
              <a:rPr lang="en-US" sz="3000" dirty="0"/>
              <a:t>	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153400" cy="4525963"/>
          </a:xfrm>
        </p:spPr>
        <p:txBody>
          <a:bodyPr/>
          <a:lstStyle/>
          <a:p>
            <a:pPr marL="514350" indent="-514350" eaLnBrk="1" hangingPunct="1">
              <a:buClr>
                <a:schemeClr val="accent6"/>
              </a:buClr>
            </a:pPr>
            <a:r>
              <a:rPr lang="ru-RU" sz="3000" dirty="0"/>
              <a:t>Иисус переопределяет большой пир и природу Царствия!</a:t>
            </a:r>
          </a:p>
          <a:p>
            <a:pPr marL="514350" indent="-514350" eaLnBrk="1" hangingPunct="1">
              <a:buClr>
                <a:schemeClr val="accent6"/>
              </a:buClr>
            </a:pPr>
            <a:r>
              <a:rPr lang="ru-RU" sz="3000" dirty="0"/>
              <a:t>Бог определяет окончательный список гостей ... и почетные места </a:t>
            </a:r>
            <a:r>
              <a:rPr lang="en-US" sz="3000" dirty="0"/>
              <a:t>– </a:t>
            </a:r>
            <a:r>
              <a:rPr lang="ru-RU" sz="3000" dirty="0"/>
              <a:t>не так, как ожидали фарисеи.</a:t>
            </a:r>
          </a:p>
          <a:p>
            <a:pPr marL="514350" indent="-514350" eaLnBrk="1" hangingPunct="1">
              <a:buClr>
                <a:schemeClr val="accent6"/>
              </a:buClr>
            </a:pPr>
            <a:r>
              <a:rPr lang="ru-RU" sz="3000" dirty="0"/>
              <a:t>Его дом будет наполнен этими гостями с ограниченными физическими возможностями!</a:t>
            </a:r>
          </a:p>
          <a:p>
            <a:pPr marL="514350" indent="-514350" eaLnBrk="1" hangingPunct="1">
              <a:buClr>
                <a:schemeClr val="accent6"/>
              </a:buClr>
            </a:pPr>
            <a:r>
              <a:rPr lang="ru-RU" sz="3000" dirty="0"/>
              <a:t>Это безотлагательное послание!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dirty="0"/>
              <a:t>Гостеприимство Лука 14 Пир</a:t>
            </a:r>
            <a:endParaRPr lang="en-US" sz="4000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2255837"/>
            <a:ext cx="9448800" cy="4525963"/>
          </a:xfrm>
        </p:spPr>
        <p:txBody>
          <a:bodyPr/>
          <a:lstStyle/>
          <a:p>
            <a:pPr indent="0" eaLnBrk="1" hangingPunct="1">
              <a:spcBef>
                <a:spcPts val="0"/>
              </a:spcBef>
              <a:buFont typeface="Arial" charset="0"/>
              <a:buNone/>
            </a:pPr>
            <a:endParaRPr lang="en-US" sz="1000" dirty="0">
              <a:solidFill>
                <a:schemeClr val="accent6"/>
              </a:solidFill>
            </a:endParaRPr>
          </a:p>
          <a:p>
            <a:pPr marL="517525" indent="-244475" eaLnBrk="1" hangingPunct="1">
              <a:spcBef>
                <a:spcPts val="0"/>
              </a:spcBef>
              <a:buClr>
                <a:schemeClr val="accent6"/>
              </a:buClr>
            </a:pPr>
            <a:r>
              <a:rPr lang="ru-RU" dirty="0"/>
              <a:t>Налаживание помощи инвалидам</a:t>
            </a:r>
          </a:p>
          <a:p>
            <a:pPr marL="517525" indent="-244475" eaLnBrk="1" hangingPunct="1">
              <a:spcBef>
                <a:spcPts val="0"/>
              </a:spcBef>
              <a:buClr>
                <a:schemeClr val="accent6"/>
              </a:buClr>
            </a:pPr>
            <a:r>
              <a:rPr lang="ru-RU" dirty="0"/>
              <a:t>Построение отношений между добровольцами церкви и семьями</a:t>
            </a:r>
            <a:endParaRPr lang="en-US" dirty="0"/>
          </a:p>
        </p:txBody>
      </p:sp>
      <p:pic>
        <p:nvPicPr>
          <p:cNvPr id="2053" name="Picture 5" descr="http://www.joniandfriendsnews.com/graphics/photo04_web.jpg"/>
          <p:cNvPicPr>
            <a:picLocks noChangeAspect="1" noChangeArrowheads="1"/>
          </p:cNvPicPr>
          <p:nvPr/>
        </p:nvPicPr>
        <p:blipFill>
          <a:blip r:embed="rId3" cstate="print"/>
          <a:srcRect r="13643"/>
          <a:stretch>
            <a:fillRect/>
          </a:stretch>
        </p:blipFill>
        <p:spPr bwMode="auto">
          <a:xfrm>
            <a:off x="4800600" y="3735659"/>
            <a:ext cx="3441700" cy="26543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dirty="0"/>
              <a:t>Живете ли вы по образу жизни Царствия?</a:t>
            </a:r>
            <a:r>
              <a:rPr lang="en-US" sz="40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94037"/>
            <a:ext cx="8229600" cy="4525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/>
              <a:t>Если есть Царствие, в котором люди с ограниченными возможностями имеют почетное место, как может Церковь честь Сердце Царя для тех, кого упускают из виду в обществе?</a:t>
            </a:r>
            <a:endParaRPr lang="en-US" sz="24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Вежливость</a:t>
            </a:r>
            <a:r>
              <a:rPr lang="en-US" b="1" dirty="0"/>
              <a:t> </a:t>
            </a:r>
            <a:r>
              <a:rPr lang="en-US" sz="2000" dirty="0">
                <a:solidFill>
                  <a:schemeClr val="accent6"/>
                </a:solidFill>
                <a:latin typeface="Wingdings" pitchFamily="2" charset="2"/>
              </a:rPr>
              <a:t>l</a:t>
            </a:r>
            <a:r>
              <a:rPr lang="en-US" b="1" dirty="0"/>
              <a:t> </a:t>
            </a:r>
            <a:r>
              <a:rPr lang="ru-RU" b="1" dirty="0"/>
              <a:t>Гостеприимство</a:t>
            </a:r>
            <a:r>
              <a:rPr lang="en-US" b="1" dirty="0"/>
              <a:t> </a:t>
            </a:r>
            <a:r>
              <a:rPr lang="en-US" sz="2000" dirty="0">
                <a:solidFill>
                  <a:schemeClr val="accent6"/>
                </a:solidFill>
                <a:latin typeface="Wingdings" pitchFamily="2" charset="2"/>
              </a:rPr>
              <a:t>l</a:t>
            </a:r>
            <a:r>
              <a:rPr lang="en-US" b="1" dirty="0"/>
              <a:t> </a:t>
            </a:r>
            <a:r>
              <a:rPr lang="ru-RU" b="1" dirty="0"/>
              <a:t>Абсолютное приобщение</a:t>
            </a:r>
            <a:endParaRPr lang="en-US" b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340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746975" y="1439644"/>
            <a:ext cx="766293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Calibri" charset="0"/>
            </a:endParaRPr>
          </a:p>
          <a:p>
            <a:pPr algn="ctr"/>
            <a:r>
              <a:rPr lang="ru-RU" sz="4800" cap="all" dirty="0">
                <a:solidFill>
                  <a:schemeClr val="accent6"/>
                </a:solidFill>
                <a:latin typeface="Century Gothic" pitchFamily="34" charset="0"/>
                <a:cs typeface="IrisUPC" pitchFamily="34" charset="-34"/>
              </a:rPr>
              <a:t>Вторая сессия</a:t>
            </a:r>
            <a:endParaRPr lang="en-US" sz="4800" cap="all" dirty="0">
              <a:solidFill>
                <a:schemeClr val="accent6"/>
              </a:solidFill>
              <a:latin typeface="Century Gothic" pitchFamily="34" charset="0"/>
              <a:cs typeface="IrisUPC" pitchFamily="34" charset="-34"/>
            </a:endParaRPr>
          </a:p>
          <a:p>
            <a:pPr algn="ctr"/>
            <a:endParaRPr lang="en-US" sz="2000" b="1" dirty="0">
              <a:latin typeface="Calibri" charset="0"/>
            </a:endParaRPr>
          </a:p>
          <a:p>
            <a:pPr algn="ctr"/>
            <a:endParaRPr lang="en-US" sz="1000" b="1" dirty="0">
              <a:latin typeface="Calibri" charset="0"/>
            </a:endParaRPr>
          </a:p>
          <a:p>
            <a:pPr algn="ctr"/>
            <a:r>
              <a:rPr lang="ru-RU" sz="4800" b="1" dirty="0">
                <a:latin typeface="Calibri" charset="0"/>
              </a:rPr>
              <a:t>Церковь </a:t>
            </a:r>
            <a:r>
              <a:rPr lang="en-US" sz="4800" b="1" dirty="0">
                <a:latin typeface="Calibri" charset="0"/>
              </a:rPr>
              <a:t> </a:t>
            </a:r>
            <a:r>
              <a:rPr lang="ru-RU" sz="4800" b="1" dirty="0">
                <a:latin typeface="Calibri" charset="0"/>
              </a:rPr>
              <a:t>и</a:t>
            </a:r>
            <a:r>
              <a:rPr lang="en-US" sz="4800" b="1" dirty="0">
                <a:latin typeface="Calibri" charset="0"/>
              </a:rPr>
              <a:t> </a:t>
            </a:r>
          </a:p>
          <a:p>
            <a:pPr algn="ctr"/>
            <a:r>
              <a:rPr lang="ru-RU" sz="4800" b="1" dirty="0">
                <a:latin typeface="Calibri" charset="0"/>
              </a:rPr>
              <a:t>служение инвалидам</a:t>
            </a:r>
            <a:endParaRPr lang="en-US" sz="4800" b="1" dirty="0">
              <a:latin typeface="Calibri" charset="0"/>
            </a:endParaRPr>
          </a:p>
          <a:p>
            <a:pPr algn="ctr"/>
            <a:endParaRPr lang="en-US" sz="2800" b="1" dirty="0">
              <a:latin typeface="Calibri" charset="0"/>
            </a:endParaRPr>
          </a:p>
          <a:p>
            <a:pPr algn="ctr"/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50800" dir="5400000" algn="ctr" rotWithShape="0">
                  <a:schemeClr val="accent6"/>
                </a:outerShdw>
              </a:effectLst>
              <a:latin typeface="Origins" pitchFamily="50" charset="0"/>
            </a:endParaRPr>
          </a:p>
          <a:p>
            <a:pPr algn="ctr"/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9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85800" y="1823115"/>
            <a:ext cx="8001000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  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ru-RU" sz="3200" dirty="0">
                <a:latin typeface="+mj-lt"/>
              </a:rPr>
              <a:t>Сосредоточенность Луки на Царстве Божьем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ru-RU" sz="3200" dirty="0">
                <a:latin typeface="+mj-lt"/>
              </a:rPr>
              <a:t>Глава 14 Евангелие от Луки</a:t>
            </a:r>
            <a:r>
              <a:rPr lang="en-US" sz="3200" dirty="0">
                <a:latin typeface="+mj-lt"/>
              </a:rPr>
              <a:t>: </a:t>
            </a:r>
            <a:r>
              <a:rPr lang="ru-RU" sz="3200" dirty="0">
                <a:latin typeface="+mj-lt"/>
              </a:rPr>
              <a:t>тщательный анализ</a:t>
            </a:r>
            <a:endParaRPr lang="en-US" sz="3200" dirty="0">
              <a:latin typeface="+mj-lt"/>
            </a:endParaRP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ru-RU" sz="3200" dirty="0">
                <a:latin typeface="+mj-lt"/>
              </a:rPr>
              <a:t>Прием пира Луки </a:t>
            </a:r>
            <a:r>
              <a:rPr lang="en-US" sz="3200" dirty="0">
                <a:latin typeface="+mj-lt"/>
              </a:rPr>
              <a:t>14</a:t>
            </a:r>
          </a:p>
          <a:p>
            <a:pPr algn="ctr"/>
            <a:endParaRPr lang="en-US" sz="32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78476" y="1705957"/>
            <a:ext cx="8641724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  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ru-RU" sz="3200" dirty="0">
                <a:latin typeface="+mj-lt"/>
              </a:rPr>
              <a:t>Определение теологической структуры церкви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ru-RU" sz="3200" dirty="0">
                <a:latin typeface="+mj-lt"/>
              </a:rPr>
              <a:t>Где находится церковь сегодня?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ru-RU" sz="3200" dirty="0">
                <a:latin typeface="+mj-lt"/>
              </a:rPr>
              <a:t>Практическое применение церкви</a:t>
            </a:r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903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yondSufferingPPSide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647700" y="3521048"/>
            <a:ext cx="8001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dirty="0">
                <a:latin typeface="Calibri" pitchFamily="34" charset="0"/>
              </a:rPr>
              <a:t>Если церкви не удается приветствовать сообщество инвалидов, то это является высокой ценой, которую надо заплатить.</a:t>
            </a:r>
            <a:endParaRPr lang="en-US" sz="3000" dirty="0">
              <a:latin typeface="Calibri" pitchFamily="34" charset="0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33400" y="5229761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Истинно говорю вам: так как вы не сделали этого одному из сих меньших, то не сделали Мне.</a:t>
            </a:r>
            <a:endParaRPr lang="en-US" sz="2400" i="1" dirty="0">
              <a:solidFill>
                <a:schemeClr val="accent6"/>
              </a:solidFill>
              <a:latin typeface="Calibri" pitchFamily="34" charset="0"/>
            </a:endParaRPr>
          </a:p>
          <a:p>
            <a:pPr algn="ctr"/>
            <a:r>
              <a:rPr lang="en-US" sz="2400" dirty="0">
                <a:solidFill>
                  <a:schemeClr val="accent6"/>
                </a:solidFill>
                <a:latin typeface="Calibri" pitchFamily="34" charset="0"/>
              </a:rPr>
              <a:t>Ma</a:t>
            </a:r>
            <a:r>
              <a:rPr lang="ru-RU" sz="2400" dirty="0" err="1">
                <a:solidFill>
                  <a:schemeClr val="accent6"/>
                </a:solidFill>
                <a:latin typeface="Calibri" pitchFamily="34" charset="0"/>
              </a:rPr>
              <a:t>тфей</a:t>
            </a:r>
            <a:r>
              <a:rPr lang="en-US" sz="2400" dirty="0">
                <a:solidFill>
                  <a:schemeClr val="accent6"/>
                </a:solidFill>
                <a:latin typeface="Calibri" pitchFamily="34" charset="0"/>
              </a:rPr>
              <a:t> 25:45</a:t>
            </a:r>
          </a:p>
        </p:txBody>
      </p:sp>
      <p:pic>
        <p:nvPicPr>
          <p:cNvPr id="1026" name="Picture 2" descr="C:\Users\cralston\AppData\Local\Microsoft\Windows\Temporary Internet Files\Content.IE5\G5UWPY2N\MC900318880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76600" y="685800"/>
            <a:ext cx="2971800" cy="26038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71800" y="1981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Организм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/>
              <a:t>Организация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23604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Определение теологических основ церкви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3094037"/>
            <a:ext cx="8229600" cy="4525963"/>
          </a:xfrm>
        </p:spPr>
        <p:txBody>
          <a:bodyPr/>
          <a:lstStyle/>
          <a:p>
            <a:pPr marL="514350" indent="-514350" algn="ctr" eaLnBrk="1" hangingPunct="1">
              <a:buNone/>
            </a:pPr>
            <a:r>
              <a:rPr lang="ru-RU" dirty="0"/>
              <a:t>Экклесиология: учение о Церкви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ru-RU" dirty="0"/>
              <a:t>Мы являемся «</a:t>
            </a:r>
            <a:r>
              <a:rPr lang="ru-RU" dirty="0" err="1"/>
              <a:t>Богоизбранными</a:t>
            </a:r>
            <a:r>
              <a:rPr lang="ru-RU" dirty="0"/>
              <a:t> людьми»</a:t>
            </a:r>
            <a:endParaRPr lang="en-US" dirty="0"/>
          </a:p>
          <a:p>
            <a:pPr marL="514350" indent="-514350" algn="ctr" eaLnBrk="1" hangingPunct="1">
              <a:buFont typeface="Arial" charset="0"/>
              <a:buNone/>
            </a:pPr>
            <a:r>
              <a:rPr lang="ru-RU" i="1" dirty="0"/>
              <a:t>экклесия означает «</a:t>
            </a:r>
            <a:r>
              <a:rPr lang="ru-RU" dirty="0"/>
              <a:t>сверх»</a:t>
            </a:r>
            <a:endParaRPr lang="en-US" dirty="0"/>
          </a:p>
          <a:p>
            <a:pPr marL="514350" indent="-514350" algn="ctr" eaLnBrk="1" hangingPunct="1">
              <a:buFont typeface="Arial" charset="0"/>
              <a:buNone/>
            </a:pPr>
            <a:r>
              <a:rPr lang="ru-RU" i="1" dirty="0" err="1"/>
              <a:t>калео</a:t>
            </a:r>
            <a:r>
              <a:rPr lang="en-US" i="1" dirty="0"/>
              <a:t> </a:t>
            </a:r>
            <a:r>
              <a:rPr lang="ru-RU" dirty="0"/>
              <a:t>означает</a:t>
            </a:r>
            <a:r>
              <a:rPr lang="en-US" dirty="0"/>
              <a:t> </a:t>
            </a:r>
            <a:r>
              <a:rPr lang="ru-RU" dirty="0"/>
              <a:t>«призывать»</a:t>
            </a:r>
            <a:endParaRPr lang="en-US" dirty="0"/>
          </a:p>
          <a:p>
            <a:pPr marL="514350" indent="-514350" algn="ctr" eaLnBrk="1" hangingPunct="1">
              <a:buFont typeface="Arial" charset="0"/>
              <a:buNone/>
            </a:pPr>
            <a:r>
              <a:rPr lang="ru-RU" i="1" dirty="0" err="1"/>
              <a:t>куриакан</a:t>
            </a:r>
            <a:r>
              <a:rPr lang="ru-RU" i="1" dirty="0"/>
              <a:t> означает «принадлежность к Господу»</a:t>
            </a:r>
            <a:endParaRPr lang="en-US" dirty="0"/>
          </a:p>
          <a:p>
            <a:pPr marL="514350" indent="-514350" algn="ctr" eaLnBrk="1" hangingPunct="1">
              <a:buFont typeface="Arial" charset="0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82550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8001000" cy="3459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/>
              <a:t>Библейская природа церкви</a:t>
            </a:r>
            <a:endParaRPr lang="en-US" sz="1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dirty="0"/>
          </a:p>
          <a:p>
            <a:pPr marL="1771650" lvl="3" indent="-514350" eaLnBrk="1" fontAlgn="auto" hangingPunct="1">
              <a:spcAft>
                <a:spcPts val="0"/>
              </a:spcAft>
              <a:buClr>
                <a:schemeClr val="accent6"/>
              </a:buClr>
              <a:buFont typeface="Arial" pitchFamily="34" charset="0"/>
              <a:buAutoNum type="arabicPeriod"/>
              <a:defRPr/>
            </a:pPr>
            <a:r>
              <a:rPr lang="ru-RU" sz="3200" dirty="0"/>
              <a:t>Народ Божий</a:t>
            </a:r>
          </a:p>
          <a:p>
            <a:pPr marL="1771650" lvl="3" indent="-514350" eaLnBrk="1" fontAlgn="auto" hangingPunct="1">
              <a:spcAft>
                <a:spcPts val="0"/>
              </a:spcAft>
              <a:buClr>
                <a:schemeClr val="accent6"/>
              </a:buClr>
              <a:buFont typeface="Arial" pitchFamily="34" charset="0"/>
              <a:buAutoNum type="arabicPeriod"/>
              <a:defRPr/>
            </a:pPr>
            <a:r>
              <a:rPr lang="ru-RU" sz="3200" dirty="0"/>
              <a:t>Тело Христово</a:t>
            </a:r>
          </a:p>
          <a:p>
            <a:pPr marL="1771650" lvl="3" indent="-514350" eaLnBrk="1" fontAlgn="auto" hangingPunct="1">
              <a:spcAft>
                <a:spcPts val="0"/>
              </a:spcAft>
              <a:buClr>
                <a:schemeClr val="accent6"/>
              </a:buClr>
              <a:buFont typeface="Arial" pitchFamily="34" charset="0"/>
              <a:buAutoNum type="arabicPeriod"/>
              <a:defRPr/>
            </a:pPr>
            <a:r>
              <a:rPr lang="ru-RU" sz="3200" dirty="0"/>
              <a:t>Храм Святого Духа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45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772400" cy="4267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/>
              <a:t>Библейские функции церкви</a:t>
            </a:r>
            <a:endParaRPr lang="en-US" sz="2000" dirty="0"/>
          </a:p>
          <a:p>
            <a:pPr marL="2289175" lvl="3" indent="-914400" eaLnBrk="1" fontAlgn="auto" hangingPunct="1"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ru-RU" sz="3200" dirty="0"/>
              <a:t>Богослужение</a:t>
            </a:r>
          </a:p>
          <a:p>
            <a:pPr marL="2289175" lvl="3" indent="-914400" eaLnBrk="1" fontAlgn="auto" hangingPunct="1"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ru-RU" sz="3200" dirty="0"/>
              <a:t>Просвещение</a:t>
            </a:r>
          </a:p>
          <a:p>
            <a:pPr marL="2289175" lvl="3" indent="-914400" eaLnBrk="1" fontAlgn="auto" hangingPunct="1"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ru-RU" sz="3200" dirty="0"/>
              <a:t>Наставление</a:t>
            </a:r>
          </a:p>
          <a:p>
            <a:pPr marL="2289175" lvl="3" indent="-914400" eaLnBrk="1" fontAlgn="auto" hangingPunct="1"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ru-RU" sz="3200" dirty="0" err="1"/>
              <a:t>Евангелизация</a:t>
            </a:r>
            <a:endParaRPr lang="ru-RU" sz="3200" dirty="0"/>
          </a:p>
          <a:p>
            <a:pPr marL="2289175" lvl="3" indent="-914400" eaLnBrk="1" fontAlgn="auto" hangingPunct="1"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ru-RU" sz="3200" dirty="0"/>
              <a:t>Организация</a:t>
            </a:r>
          </a:p>
          <a:p>
            <a:pPr marL="2289175" lvl="3" indent="-914400" eaLnBrk="1" fontAlgn="auto" hangingPunct="1"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ru-RU" sz="3200" dirty="0"/>
              <a:t>Таинства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26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267200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endParaRPr lang="en-US" sz="1000" dirty="0"/>
          </a:p>
          <a:p>
            <a:pPr marL="514350" indent="-514350" eaLnBrk="1" hangingPunct="1">
              <a:buFont typeface="Arial" charset="0"/>
              <a:buNone/>
            </a:pPr>
            <a:endParaRPr lang="en-US" sz="1000" dirty="0"/>
          </a:p>
          <a:p>
            <a:pPr marL="514350" indent="-514350" eaLnBrk="1" hangingPunct="1">
              <a:buNone/>
            </a:pPr>
            <a:r>
              <a:rPr lang="en-US" i="1" dirty="0"/>
              <a:t>  </a:t>
            </a:r>
            <a:r>
              <a:rPr lang="ru-RU" dirty="0" err="1"/>
              <a:t>Койнония</a:t>
            </a:r>
            <a:r>
              <a:rPr lang="ru-RU" dirty="0"/>
              <a:t> </a:t>
            </a:r>
            <a:r>
              <a:rPr lang="en-US" dirty="0"/>
              <a:t>– </a:t>
            </a:r>
            <a:r>
              <a:rPr lang="ru-RU" dirty="0"/>
              <a:t>составляющая жизни общины</a:t>
            </a:r>
          </a:p>
          <a:p>
            <a:pPr marL="514350" indent="-514350" eaLnBrk="1" hangingPunct="1">
              <a:buNone/>
            </a:pPr>
            <a:endParaRPr lang="en-US" dirty="0"/>
          </a:p>
          <a:p>
            <a:pPr marL="514350" indent="-514350" algn="ctr" eaLnBrk="1" hangingPunct="1">
              <a:buNone/>
            </a:pPr>
            <a:r>
              <a:rPr lang="ru-RU" dirty="0"/>
              <a:t>причастие</a:t>
            </a:r>
            <a:r>
              <a:rPr lang="en-US" dirty="0"/>
              <a:t> </a:t>
            </a:r>
            <a:r>
              <a:rPr lang="en-US" sz="2000" dirty="0">
                <a:solidFill>
                  <a:schemeClr val="accent6"/>
                </a:solidFill>
                <a:latin typeface="Wingdings" pitchFamily="2" charset="2"/>
              </a:rPr>
              <a:t>l</a:t>
            </a:r>
            <a:r>
              <a:rPr lang="en-US" dirty="0"/>
              <a:t> </a:t>
            </a:r>
            <a:r>
              <a:rPr lang="ru-RU" dirty="0"/>
              <a:t>приобщение к жизни церкви</a:t>
            </a:r>
            <a:r>
              <a:rPr lang="en-US" dirty="0"/>
              <a:t> </a:t>
            </a:r>
            <a:r>
              <a:rPr lang="en-US" sz="2000" dirty="0">
                <a:solidFill>
                  <a:schemeClr val="accent6"/>
                </a:solidFill>
                <a:latin typeface="Wingdings" pitchFamily="2" charset="2"/>
              </a:rPr>
              <a:t>l</a:t>
            </a:r>
            <a:r>
              <a:rPr lang="en-US" dirty="0"/>
              <a:t> </a:t>
            </a:r>
            <a:r>
              <a:rPr lang="ru-RU" dirty="0"/>
              <a:t>участие в жизни в общины</a:t>
            </a:r>
            <a:endParaRPr lang="en-US" dirty="0"/>
          </a:p>
          <a:p>
            <a:pPr marL="514350" indent="-514350" algn="ctr" eaLnBrk="1" hangingPunct="1">
              <a:buFont typeface="Arial" charset="0"/>
              <a:buNone/>
            </a:pPr>
            <a:endParaRPr lang="en-US" sz="2000" dirty="0"/>
          </a:p>
          <a:p>
            <a:pPr marL="514350" indent="-514350" algn="ctr" eaLnBrk="1" hangingPunct="1">
              <a:buFont typeface="Arial" charset="0"/>
              <a:buNone/>
            </a:pPr>
            <a:r>
              <a:rPr lang="ru-RU" dirty="0"/>
              <a:t>«Занимаясь» церковью, мы часто можем забыть</a:t>
            </a:r>
            <a:r>
              <a:rPr lang="nl-NL" dirty="0"/>
              <a:t> </a:t>
            </a:r>
            <a:r>
              <a:rPr lang="ru-RU" dirty="0"/>
              <a:t>о том, что мы и «есть» церковь.</a:t>
            </a:r>
          </a:p>
        </p:txBody>
      </p:sp>
    </p:spTree>
    <p:extLst>
      <p:ext uri="{BB962C8B-B14F-4D97-AF65-F5344CB8AC3E}">
        <p14:creationId xmlns:p14="http://schemas.microsoft.com/office/powerpoint/2010/main" val="3873490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\Microsoft Office\MEDIA\CAGCAT10\j014940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261630"/>
            <a:ext cx="1988867" cy="236777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dirty="0"/>
              <a:t>Где находится церковь сегодня?</a:t>
            </a:r>
            <a:endParaRPr lang="en-US" sz="4000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077200" cy="4525963"/>
          </a:xfrm>
        </p:spPr>
        <p:txBody>
          <a:bodyPr/>
          <a:lstStyle/>
          <a:p>
            <a:pPr marL="514350" indent="-514350" algn="ctr" eaLnBrk="1" hangingPunct="1">
              <a:buNone/>
            </a:pPr>
            <a:r>
              <a:rPr lang="ru-RU" dirty="0"/>
              <a:t>Почему много церквей упустили цели?</a:t>
            </a:r>
          </a:p>
          <a:p>
            <a:pPr marL="514350" indent="-514350" algn="ctr" eaLnBrk="1" hangingPunct="1">
              <a:buNone/>
            </a:pPr>
            <a:endParaRPr lang="en-US" sz="1000" dirty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800" dirty="0"/>
              <a:t>Мы хотим, чтобы наши прихожане носили правильную одежду, ездили на правильных машинах и правильно говорили.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800" dirty="0"/>
              <a:t>Но это иллюзия и недопонимание того,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800" dirty="0"/>
              <a:t>что действительно желает Бог ...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000" dirty="0"/>
              <a:t> 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нашей сокрушенности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4754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endParaRPr lang="en-US" sz="2800" dirty="0"/>
          </a:p>
          <a:p>
            <a:pPr marL="514350" indent="-514350" eaLnBrk="1" hangingPunct="1">
              <a:buNone/>
            </a:pPr>
            <a:r>
              <a:rPr lang="ru-RU" sz="3600" dirty="0"/>
              <a:t>Церковь как </a:t>
            </a:r>
            <a:r>
              <a:rPr lang="ru-RU" sz="3600" i="1" dirty="0">
                <a:effectLst>
                  <a:outerShdw blurRad="50800" dist="50800" dir="5400000" algn="ctr" rotWithShape="0">
                    <a:schemeClr val="accent6"/>
                  </a:outerShdw>
                </a:effectLst>
              </a:rPr>
              <a:t>изломанное </a:t>
            </a:r>
            <a:r>
              <a:rPr lang="ru-RU" sz="3600" dirty="0"/>
              <a:t>формирование</a:t>
            </a:r>
            <a:endParaRPr lang="en-US" sz="3600" dirty="0"/>
          </a:p>
          <a:p>
            <a:pPr marL="514350" indent="-514350" eaLnBrk="1" hangingPunct="1">
              <a:buFont typeface="Arial" charset="0"/>
              <a:buNone/>
            </a:pPr>
            <a:endParaRPr lang="en-US" sz="2000" dirty="0"/>
          </a:p>
          <a:p>
            <a:pPr marL="463550" indent="-463550" algn="ctr" eaLnBrk="1" hangingPunct="1">
              <a:buClr>
                <a:schemeClr val="accent6"/>
              </a:buClr>
            </a:pPr>
            <a:r>
              <a:rPr lang="ru-RU" dirty="0"/>
              <a:t>Христос является конечным примером идентификации.</a:t>
            </a:r>
            <a:endParaRPr lang="en-US" sz="2800" dirty="0"/>
          </a:p>
          <a:p>
            <a:pPr marL="514350" indent="-514350" algn="ctr" eaLnBrk="1" hangingPunct="1">
              <a:buNone/>
            </a:pPr>
            <a:r>
              <a:rPr lang="ru-RU" sz="2800" dirty="0"/>
              <a:t>Посредством реляционного служения людям со сломанными жизнями Бог поднимает, благословляет и направляет на трансформированную и бескорыстную жизнь.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6346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534400" cy="2514600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ru-RU" sz="3600" dirty="0"/>
              <a:t>Церковь </a:t>
            </a:r>
            <a:r>
              <a:rPr lang="ru-RU" sz="3600"/>
              <a:t>как </a:t>
            </a:r>
            <a:r>
              <a:rPr lang="ru-RU" sz="3600" i="1">
                <a:effectLst>
                  <a:outerShdw blurRad="50800" dist="50800" dir="5400000" algn="ctr" rotWithShape="0">
                    <a:schemeClr val="accent6"/>
                  </a:outerShdw>
                </a:effectLst>
              </a:rPr>
              <a:t>страдающее </a:t>
            </a:r>
            <a:r>
              <a:rPr lang="ru-RU" sz="3600"/>
              <a:t>формирование</a:t>
            </a:r>
            <a:endParaRPr lang="en-US" sz="3600" dirty="0"/>
          </a:p>
          <a:p>
            <a:pPr marL="514350" indent="-514350" eaLnBrk="1" hangingPunct="1">
              <a:buNone/>
            </a:pPr>
            <a:endParaRPr lang="en-US" sz="1000" dirty="0"/>
          </a:p>
          <a:p>
            <a:pPr marL="1377950" lvl="1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ru-RU" sz="3200" dirty="0"/>
              <a:t>Иисус</a:t>
            </a:r>
            <a:r>
              <a:rPr lang="en-US" sz="3200" dirty="0"/>
              <a:t>, </a:t>
            </a:r>
            <a:r>
              <a:rPr lang="ru-RU" sz="3200" dirty="0"/>
              <a:t>страдающий слуга</a:t>
            </a:r>
            <a:endParaRPr lang="en-US" sz="3200" dirty="0"/>
          </a:p>
          <a:p>
            <a:pPr marL="1377950" lvl="1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ru-RU" sz="3200" dirty="0"/>
              <a:t>Призыв Павла к страданиям</a:t>
            </a:r>
            <a:endParaRPr lang="en-US" sz="3200" dirty="0"/>
          </a:p>
          <a:p>
            <a:pPr marL="1377950" lvl="1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ru-RU" sz="3200" dirty="0"/>
              <a:t>Призыв церкви к страданиям</a:t>
            </a:r>
            <a:endParaRPr lang="en-US" sz="2400" dirty="0"/>
          </a:p>
          <a:p>
            <a:pPr marL="914400" lvl="1" indent="-514350" algn="ctr" eaLnBrk="1" hangingPunct="1">
              <a:buFont typeface="Arial" charset="0"/>
              <a:buNone/>
            </a:pPr>
            <a:endParaRPr lang="en-US" sz="2400" dirty="0"/>
          </a:p>
          <a:p>
            <a:pPr marL="514350" indent="-514350" eaLnBrk="1" hangingPunct="1">
              <a:buFont typeface="Arial" charset="0"/>
              <a:buNone/>
            </a:pPr>
            <a:endParaRPr lang="en-US" sz="2800" dirty="0"/>
          </a:p>
          <a:p>
            <a:pPr marL="514350" indent="-514350" eaLnBrk="1" hangingPunct="1">
              <a:buFont typeface="Arial" charset="0"/>
              <a:buNone/>
            </a:pPr>
            <a:endParaRPr lang="en-US" sz="2800" dirty="0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0" y="44958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dirty="0">
              <a:latin typeface="Calibri" pitchFamily="34" charset="0"/>
            </a:endParaRPr>
          </a:p>
          <a:p>
            <a:pPr algn="ctr"/>
            <a:r>
              <a:rPr lang="ru-RU" sz="2800" dirty="0">
                <a:latin typeface="Calibri" pitchFamily="34" charset="0"/>
              </a:rPr>
              <a:t>Божий замысел для своей церкви в том, чтобы мы приняли наши собственные страдания, а также всех, кто страдает.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53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05200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ru-RU" sz="3600" dirty="0"/>
              <a:t>Церковь как</a:t>
            </a:r>
            <a:r>
              <a:rPr lang="en-US" sz="3600" dirty="0"/>
              <a:t> </a:t>
            </a:r>
            <a:r>
              <a:rPr lang="ru-RU" sz="3600" i="1" dirty="0">
                <a:effectLst>
                  <a:outerShdw blurRad="50800" dist="50800" dir="5400000" algn="ctr" rotWithShape="0">
                    <a:schemeClr val="accent6"/>
                  </a:outerShdw>
                </a:effectLst>
              </a:rPr>
              <a:t>развитое </a:t>
            </a:r>
            <a:r>
              <a:rPr lang="ru-RU" sz="3600" dirty="0"/>
              <a:t>формирование</a:t>
            </a:r>
            <a:endParaRPr lang="en-US" sz="3600" dirty="0"/>
          </a:p>
          <a:p>
            <a:pPr marL="514350" indent="-514350" eaLnBrk="1" hangingPunct="1">
              <a:buNone/>
            </a:pPr>
            <a:endParaRPr lang="en-US" sz="1000" dirty="0"/>
          </a:p>
          <a:p>
            <a:pPr marL="1377950" lvl="1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ru-RU" sz="3200" dirty="0"/>
              <a:t>Преимущество служения для сломанных.</a:t>
            </a:r>
          </a:p>
          <a:p>
            <a:pPr marL="1377950" lvl="1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ru-RU" sz="3200" dirty="0"/>
              <a:t>Преимущество присоединиться к священству.</a:t>
            </a:r>
          </a:p>
          <a:p>
            <a:pPr marL="1377950" lvl="1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ru-RU" sz="3200" dirty="0"/>
              <a:t>Преимущество понимания нашего призыва служить.</a:t>
            </a:r>
            <a:endParaRPr lang="en-US" sz="2400" dirty="0"/>
          </a:p>
          <a:p>
            <a:pPr marL="914400" lvl="1" indent="-514350" algn="ctr" eaLnBrk="1" hangingPunct="1">
              <a:buFont typeface="Arial" charset="0"/>
              <a:buNone/>
            </a:pPr>
            <a:endParaRPr lang="en-US" sz="2400" dirty="0"/>
          </a:p>
          <a:p>
            <a:pPr marL="514350" indent="-514350" eaLnBrk="1" hangingPunct="1">
              <a:buFont typeface="Arial" charset="0"/>
              <a:buNone/>
            </a:pPr>
            <a:endParaRPr lang="en-US" sz="2800" dirty="0"/>
          </a:p>
          <a:p>
            <a:pPr marL="514350" indent="-514350" eaLnBrk="1" hangingPunct="1">
              <a:buFont typeface="Arial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177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1143000"/>
          </a:xfrm>
        </p:spPr>
        <p:txBody>
          <a:bodyPr/>
          <a:lstStyle/>
          <a:p>
            <a:pPr eaLnBrk="1" hangingPunct="1"/>
            <a:br>
              <a:rPr lang="en-US" sz="4000" b="1" dirty="0"/>
            </a:br>
            <a:r>
              <a:rPr lang="ru-RU" sz="4000" b="1" dirty="0"/>
              <a:t>Сосредоточенность Луки на Царстве Божьем</a:t>
            </a:r>
            <a:br>
              <a:rPr lang="ru-RU" sz="4000" b="1" dirty="0"/>
            </a:br>
            <a:endParaRPr lang="en-US" sz="4000" b="1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19812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dirty="0"/>
              <a:t>Лука открывает объектив, через который мы приходим к пониманию сострадания Бога к отверженным и грешникам.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1618735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dirty="0"/>
              <a:t>Практическое применение церкви</a:t>
            </a:r>
            <a:endParaRPr lang="en-US" sz="4000" b="1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23622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dirty="0"/>
              <a:t>Та церковь, которая в молитве взывает к Богу для чувствительных сердец к тем, кто нуждается, обретает возможности для наиболее осмысленного служения.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94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1265238"/>
            <a:ext cx="9144000" cy="1782762"/>
          </a:xfrm>
        </p:spPr>
        <p:txBody>
          <a:bodyPr/>
          <a:lstStyle/>
          <a:p>
            <a:pPr eaLnBrk="1" hangingPunct="1"/>
            <a:r>
              <a:rPr lang="ru-RU" sz="4000" b="1" dirty="0"/>
              <a:t>Семь действий служения лицам с инвалидностью</a:t>
            </a:r>
            <a:endParaRPr lang="en-US" sz="4000" b="1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09800" y="3094037"/>
            <a:ext cx="70866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ru-RU" sz="2800" dirty="0"/>
              <a:t>Служение общины</a:t>
            </a:r>
            <a:endParaRPr lang="en-US" sz="2800" dirty="0"/>
          </a:p>
          <a:p>
            <a:pPr marL="514350" indent="-514350" eaLnBrk="1" hangingPunct="1">
              <a:buFont typeface="Arial" charset="0"/>
              <a:buNone/>
            </a:pPr>
            <a:r>
              <a:rPr lang="en-US" sz="2800" dirty="0"/>
              <a:t>	 (</a:t>
            </a:r>
            <a:r>
              <a:rPr lang="ru-RU" sz="2800" dirty="0"/>
              <a:t>Программа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6"/>
                </a:solidFill>
              </a:rPr>
              <a:t>→ </a:t>
            </a:r>
            <a:r>
              <a:rPr lang="ru-RU" sz="2800" dirty="0"/>
              <a:t>Присутствие</a:t>
            </a:r>
            <a:r>
              <a:rPr lang="en-US" sz="2800" dirty="0"/>
              <a:t>)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2800" dirty="0"/>
              <a:t>2.  </a:t>
            </a:r>
            <a:r>
              <a:rPr lang="ru-RU" sz="2800" dirty="0"/>
              <a:t>Служение слова</a:t>
            </a:r>
            <a:r>
              <a:rPr lang="en-US" sz="2800" dirty="0"/>
              <a:t>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2800" dirty="0"/>
              <a:t>	(</a:t>
            </a:r>
            <a:r>
              <a:rPr lang="ru-RU" sz="2800" dirty="0"/>
              <a:t>Количественный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b="1" dirty="0">
                <a:solidFill>
                  <a:schemeClr val="accent6"/>
                </a:solidFill>
              </a:rPr>
              <a:t>→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ru-RU" sz="2800" dirty="0"/>
              <a:t>Качественный</a:t>
            </a:r>
            <a:r>
              <a:rPr lang="en-US" sz="2800" dirty="0"/>
              <a:t>)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2800" dirty="0"/>
              <a:t>3.  </a:t>
            </a:r>
            <a:r>
              <a:rPr lang="ru-RU" sz="2800" dirty="0"/>
              <a:t>Служение послушания</a:t>
            </a:r>
            <a:r>
              <a:rPr lang="en-US" sz="2800" dirty="0"/>
              <a:t>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2800" dirty="0"/>
              <a:t>	(</a:t>
            </a:r>
            <a:r>
              <a:rPr lang="ru-RU" sz="2800" dirty="0"/>
              <a:t>Возможность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6"/>
                </a:solidFill>
              </a:rPr>
              <a:t>→</a:t>
            </a:r>
            <a:r>
              <a:rPr lang="en-US" sz="2800" b="1" dirty="0"/>
              <a:t> </a:t>
            </a:r>
            <a:r>
              <a:rPr lang="ru-RU" sz="2800" dirty="0"/>
              <a:t>Убеждение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9689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027237"/>
            <a:ext cx="6400800" cy="4525963"/>
          </a:xfrm>
        </p:spPr>
        <p:txBody>
          <a:bodyPr rtlCol="0">
            <a:normAutofit fontScale="925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4.  </a:t>
            </a:r>
            <a:r>
              <a:rPr lang="ru-RU" sz="2800" dirty="0"/>
              <a:t>Служение идентификации</a:t>
            </a:r>
            <a:r>
              <a:rPr lang="en-US" sz="2800" dirty="0"/>
              <a:t> </a:t>
            </a:r>
            <a:endParaRPr lang="ru-RU" sz="2800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	(</a:t>
            </a:r>
            <a:r>
              <a:rPr lang="ru-RU" sz="2800" dirty="0"/>
              <a:t>Быть понятым</a:t>
            </a:r>
            <a:r>
              <a:rPr lang="en-US" sz="2800" b="1" dirty="0">
                <a:solidFill>
                  <a:schemeClr val="accent6"/>
                </a:solidFill>
              </a:rPr>
              <a:t> → </a:t>
            </a:r>
            <a:r>
              <a:rPr lang="ru-RU" sz="2800" dirty="0"/>
              <a:t>Взаимопонимание</a:t>
            </a:r>
            <a:r>
              <a:rPr lang="en-US" sz="2800" dirty="0"/>
              <a:t>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5.  </a:t>
            </a:r>
            <a:r>
              <a:rPr lang="ru-RU" sz="2800" dirty="0"/>
              <a:t>Служение молитвы</a:t>
            </a:r>
            <a:r>
              <a:rPr lang="en-US" sz="2800" dirty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	(</a:t>
            </a:r>
            <a:r>
              <a:rPr lang="ru-RU" sz="2800" dirty="0"/>
              <a:t>Быть важным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6"/>
                </a:solidFill>
              </a:rPr>
              <a:t>→ </a:t>
            </a:r>
            <a:r>
              <a:rPr lang="ru-RU" sz="2800" dirty="0"/>
              <a:t>Быть</a:t>
            </a:r>
            <a:r>
              <a:rPr lang="en-US" sz="2800" dirty="0"/>
              <a:t> </a:t>
            </a:r>
            <a:r>
              <a:rPr lang="ru-RU" sz="2800" dirty="0"/>
              <a:t>полезным</a:t>
            </a:r>
            <a:r>
              <a:rPr lang="en-US" sz="2800" dirty="0"/>
              <a:t>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6.  </a:t>
            </a:r>
            <a:r>
              <a:rPr lang="ru-RU" sz="2800" dirty="0"/>
              <a:t>Служение Духа</a:t>
            </a:r>
            <a:endParaRPr lang="en-US" sz="2800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	(</a:t>
            </a:r>
            <a:r>
              <a:rPr lang="ru-RU" sz="2800" dirty="0"/>
              <a:t>Быть услышанным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6"/>
                </a:solidFill>
              </a:rPr>
              <a:t>→ </a:t>
            </a:r>
            <a:r>
              <a:rPr lang="ru-RU" sz="2800" dirty="0"/>
              <a:t>Внимательно вслушиваться</a:t>
            </a:r>
            <a:r>
              <a:rPr lang="en-US" sz="2800" dirty="0"/>
              <a:t>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7"/>
              <a:defRPr/>
            </a:pPr>
            <a:r>
              <a:rPr lang="ru-RU" sz="2800" dirty="0"/>
              <a:t>Служение взаимности</a:t>
            </a:r>
            <a:endParaRPr lang="en-US" sz="2800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	(</a:t>
            </a:r>
            <a:r>
              <a:rPr lang="ru-RU" sz="2800" dirty="0"/>
              <a:t>Обучение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6"/>
                </a:solidFill>
              </a:rPr>
              <a:t>→ </a:t>
            </a:r>
            <a:r>
              <a:rPr lang="ru-RU" sz="2800" dirty="0"/>
              <a:t>Быть наученным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0292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3837"/>
            <a:ext cx="8229600" cy="4983163"/>
          </a:xfrm>
        </p:spPr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/>
              <a:t>Рассказ о двух семьях</a:t>
            </a:r>
            <a:endParaRPr lang="en-US" sz="4000" b="1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/>
          </a:p>
          <a:p>
            <a:pPr marL="1377950" indent="-514350" eaLnBrk="1" fontAlgn="auto" hangingPunct="1">
              <a:spcAft>
                <a:spcPts val="0"/>
              </a:spcAft>
              <a:buClr>
                <a:schemeClr val="accent6"/>
              </a:buClr>
              <a:buNone/>
              <a:defRPr/>
            </a:pPr>
            <a:r>
              <a:rPr lang="ru-RU" sz="3000" dirty="0"/>
              <a:t>Обсудите опыт семьи </a:t>
            </a:r>
            <a:r>
              <a:rPr lang="ru-RU" sz="3000" dirty="0" err="1"/>
              <a:t>Сибелс</a:t>
            </a:r>
            <a:endParaRPr lang="en-US" sz="3000" dirty="0"/>
          </a:p>
          <a:p>
            <a:pPr marL="1377950" lvl="1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pPr>
            <a:r>
              <a:rPr lang="ru-RU" dirty="0"/>
              <a:t>Какие чувства вызвала у вас их история</a:t>
            </a:r>
            <a:r>
              <a:rPr lang="en-US" dirty="0"/>
              <a:t>?</a:t>
            </a:r>
          </a:p>
          <a:p>
            <a:pPr marL="1377950" lvl="1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pPr>
            <a:r>
              <a:rPr lang="ru-RU" dirty="0"/>
              <a:t>Что могло быть иначе</a:t>
            </a:r>
            <a:r>
              <a:rPr lang="en-US" dirty="0"/>
              <a:t>?</a:t>
            </a:r>
          </a:p>
          <a:p>
            <a:pPr marL="1377950" lvl="1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None/>
              <a:defRPr/>
            </a:pPr>
            <a:endParaRPr lang="en-US" sz="1000" dirty="0"/>
          </a:p>
          <a:p>
            <a:pPr marL="1377950" indent="-514350" eaLnBrk="1" fontAlgn="auto" hangingPunct="1">
              <a:spcAft>
                <a:spcPts val="0"/>
              </a:spcAft>
              <a:buClr>
                <a:schemeClr val="accent6"/>
              </a:buClr>
              <a:buNone/>
              <a:defRPr/>
            </a:pPr>
            <a:r>
              <a:rPr lang="ru-RU" sz="3000" dirty="0"/>
              <a:t>Обсудите опыт семьи </a:t>
            </a:r>
            <a:r>
              <a:rPr lang="ru-RU" sz="3000" dirty="0" err="1"/>
              <a:t>Джарамилло</a:t>
            </a:r>
            <a:endParaRPr lang="en-US" sz="3000" dirty="0"/>
          </a:p>
          <a:p>
            <a:pPr marL="1377950" lvl="1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pPr>
            <a:r>
              <a:rPr lang="ru-RU" dirty="0"/>
              <a:t>Какие ключевые слова в их истории вы увидели? </a:t>
            </a:r>
          </a:p>
          <a:p>
            <a:pPr marL="1377950" lvl="1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pPr>
            <a:r>
              <a:rPr lang="ru-RU" dirty="0"/>
              <a:t>Чем отличается их опыт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0086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01000" cy="4983163"/>
          </a:xfrm>
        </p:spPr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Clr>
                <a:schemeClr val="accent6"/>
              </a:buClr>
              <a:buNone/>
              <a:defRPr/>
            </a:pPr>
            <a:endParaRPr lang="en-US" dirty="0"/>
          </a:p>
          <a:p>
            <a:pPr marL="514350" indent="-514350" algn="ctr" eaLnBrk="1" fontAlgn="auto" hangingPunct="1">
              <a:spcAft>
                <a:spcPts val="0"/>
              </a:spcAft>
              <a:buClr>
                <a:schemeClr val="accent6"/>
              </a:buClr>
              <a:buNone/>
              <a:defRPr/>
            </a:pPr>
            <a:r>
              <a:rPr lang="ru-RU" dirty="0"/>
              <a:t>К какой церкви </a:t>
            </a:r>
            <a:r>
              <a:rPr lang="ru-RU" b="1" dirty="0"/>
              <a:t>вы</a:t>
            </a:r>
            <a:r>
              <a:rPr lang="ru-RU" dirty="0"/>
              <a:t> хотели бы принадлежать?</a:t>
            </a:r>
            <a:endParaRPr lang="en-US" dirty="0"/>
          </a:p>
          <a:p>
            <a:pPr marL="514350" indent="-514350" algn="ctr" eaLnBrk="1" fontAlgn="auto" hangingPunct="1">
              <a:spcAft>
                <a:spcPts val="0"/>
              </a:spcAft>
              <a:buClr>
                <a:schemeClr val="accent6"/>
              </a:buClr>
              <a:buNone/>
              <a:defRPr/>
            </a:pPr>
            <a:r>
              <a:rPr lang="en-US" dirty="0"/>
              <a:t>				        </a:t>
            </a:r>
            <a:r>
              <a:rPr lang="ru-RU" dirty="0"/>
              <a:t>Какая церковь</a:t>
            </a:r>
          </a:p>
          <a:p>
            <a:pPr marL="514350" indent="-514350" algn="ctr" eaLnBrk="1" fontAlgn="auto" hangingPunct="1">
              <a:spcAft>
                <a:spcPts val="0"/>
              </a:spcAft>
              <a:buClr>
                <a:schemeClr val="accent6"/>
              </a:buClr>
              <a:buNone/>
              <a:defRPr/>
            </a:pPr>
            <a:r>
              <a:rPr lang="ru-RU" dirty="0"/>
              <a:t>                                     продемонстрировала            				</a:t>
            </a:r>
            <a:r>
              <a:rPr lang="en-US" i="1" dirty="0" err="1"/>
              <a:t>Ko</a:t>
            </a:r>
            <a:r>
              <a:rPr lang="ru-RU" i="1" dirty="0" err="1"/>
              <a:t>йнония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www.joniandfriends.org/static/photo_gallery/Family_Retreat17_jpg_500x500_max_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971800"/>
            <a:ext cx="2590800" cy="319851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139700">
              <a:schemeClr val="tx1">
                <a:lumMod val="85000"/>
                <a:lumOff val="1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12456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dirty="0"/>
              <a:t>Где</a:t>
            </a:r>
            <a:r>
              <a:rPr lang="en-US" sz="4000" b="1" dirty="0"/>
              <a:t> </a:t>
            </a:r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ваша</a:t>
            </a:r>
            <a:r>
              <a:rPr lang="en-US" sz="4000" b="1" dirty="0"/>
              <a:t> </a:t>
            </a:r>
            <a:r>
              <a:rPr lang="ru-RU" sz="4000" b="1" dirty="0"/>
              <a:t>церковь</a:t>
            </a:r>
            <a:r>
              <a:rPr lang="en-US" sz="4000" b="1" dirty="0"/>
              <a:t> </a:t>
            </a:r>
            <a:r>
              <a:rPr lang="ru-RU" sz="4000" b="1" dirty="0"/>
              <a:t>сегодня</a:t>
            </a:r>
            <a:r>
              <a:rPr lang="en-US" sz="4000" b="1" dirty="0"/>
              <a:t>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i="1" dirty="0"/>
          </a:p>
          <a:p>
            <a:pPr algn="ctr" eaLnBrk="1" hangingPunct="1">
              <a:buNone/>
            </a:pPr>
            <a:r>
              <a:rPr lang="ru-RU" i="1" dirty="0"/>
              <a:t>Посему, страдает ли один член, страдают с ним все члены; славится ли один член, с ним радуются все члены.</a:t>
            </a:r>
          </a:p>
          <a:p>
            <a:pPr algn="ctr" eaLnBrk="1" hangingPunct="1">
              <a:buNone/>
            </a:pPr>
            <a:r>
              <a:rPr lang="en-US" i="1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1 </a:t>
            </a:r>
            <a:r>
              <a:rPr lang="ru-RU" sz="2400" dirty="0">
                <a:solidFill>
                  <a:schemeClr val="accent6"/>
                </a:solidFill>
              </a:rPr>
              <a:t>Коринфянам</a:t>
            </a:r>
            <a:r>
              <a:rPr lang="en-US" sz="2400" dirty="0">
                <a:solidFill>
                  <a:schemeClr val="accent6"/>
                </a:solidFill>
              </a:rPr>
              <a:t> 12:26</a:t>
            </a:r>
          </a:p>
          <a:p>
            <a:pPr algn="ctr" eaLnBrk="1" hangingPunct="1">
              <a:buFont typeface="Arial" charset="0"/>
              <a:buNone/>
            </a:pPr>
            <a:endParaRPr lang="en-US" sz="2400" dirty="0"/>
          </a:p>
          <a:p>
            <a:pPr algn="ctr" eaLnBrk="1" hangingPunct="1">
              <a:buFont typeface="Arial" charset="0"/>
              <a:buNone/>
            </a:pPr>
            <a:r>
              <a:rPr lang="ru-RU" dirty="0"/>
              <a:t>Моделируется ли деяние</a:t>
            </a:r>
            <a:r>
              <a:rPr lang="en-US" dirty="0"/>
              <a:t> 2:42-47 </a:t>
            </a:r>
            <a:r>
              <a:rPr lang="ru-RU" dirty="0"/>
              <a:t>в служении инвалидам вашей церковью?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47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876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eyondSufferingPPSide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746975" y="1568708"/>
            <a:ext cx="766293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Calibri" charset="0"/>
            </a:endParaRPr>
          </a:p>
          <a:p>
            <a:pPr algn="ctr"/>
            <a:r>
              <a:rPr lang="ru-RU" sz="4800" cap="all" dirty="0">
                <a:solidFill>
                  <a:schemeClr val="accent6"/>
                </a:solidFill>
                <a:latin typeface="Century Gothic" pitchFamily="34" charset="0"/>
                <a:cs typeface="IrisUPC" pitchFamily="34" charset="-34"/>
              </a:rPr>
              <a:t>Третья сессия</a:t>
            </a:r>
            <a:endParaRPr lang="en-US" sz="4800" cap="all" dirty="0">
              <a:solidFill>
                <a:schemeClr val="accent6"/>
              </a:solidFill>
              <a:latin typeface="Century Gothic" pitchFamily="34" charset="0"/>
              <a:cs typeface="IrisUPC" pitchFamily="34" charset="-34"/>
            </a:endParaRPr>
          </a:p>
          <a:p>
            <a:pPr algn="ctr"/>
            <a:endParaRPr lang="en-US" sz="2000" b="1" dirty="0">
              <a:latin typeface="Calibri" charset="0"/>
            </a:endParaRPr>
          </a:p>
          <a:p>
            <a:pPr algn="ctr"/>
            <a:r>
              <a:rPr lang="ru-RU" sz="4800" b="1" dirty="0">
                <a:latin typeface="Calibri" charset="0"/>
              </a:rPr>
              <a:t>Как начать служение среди инвалидов в церкви</a:t>
            </a:r>
            <a:endParaRPr lang="en-US" sz="2800" b="1" dirty="0">
              <a:latin typeface="Calibri" charset="0"/>
            </a:endParaRPr>
          </a:p>
          <a:p>
            <a:pPr algn="ctr"/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50800" dir="5400000" algn="ctr" rotWithShape="0">
                  <a:schemeClr val="accent6"/>
                </a:outerShdw>
              </a:effectLst>
              <a:latin typeface="Origins" pitchFamily="50" charset="0"/>
            </a:endParaRPr>
          </a:p>
          <a:p>
            <a:pPr algn="ctr"/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21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eyondSufferingPPSide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26076" y="1216997"/>
            <a:ext cx="864172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  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ru-RU" sz="3200" dirty="0">
                <a:latin typeface="+mj-lt"/>
              </a:rPr>
              <a:t>Решении проблем, связанных с </a:t>
            </a:r>
            <a:r>
              <a:rPr lang="ru-RU" sz="3200" dirty="0">
                <a:latin typeface="Calibri" charset="0"/>
              </a:rPr>
              <a:t>служением среди инвалидов</a:t>
            </a:r>
            <a:r>
              <a:rPr lang="ru-RU" sz="3200" b="1" dirty="0">
                <a:latin typeface="Calibri" charset="0"/>
              </a:rPr>
              <a:t> 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ru-RU" sz="3200" dirty="0">
                <a:latin typeface="+mj-lt"/>
              </a:rPr>
              <a:t>Все подъемы и спады лидерства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ru-RU" sz="3200" dirty="0">
                <a:latin typeface="+mj-lt"/>
              </a:rPr>
              <a:t>Десять практических советов как стать церковью, сочувствующей инвалидности  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ru-RU" sz="3200" dirty="0">
                <a:latin typeface="+mj-lt"/>
              </a:rPr>
              <a:t>Намеренное участие</a:t>
            </a:r>
          </a:p>
          <a:p>
            <a:pPr algn="ctr"/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16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dirty="0"/>
              <a:t>Цели </a:t>
            </a:r>
            <a:r>
              <a:rPr lang="ru-RU" sz="4000" b="1" dirty="0">
                <a:latin typeface="Calibri" charset="0"/>
              </a:rPr>
              <a:t>служения среди инвалидов </a:t>
            </a:r>
            <a:br>
              <a:rPr lang="ru-RU" sz="4000" b="1" dirty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3037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Дарит возможность делиться Евангелием с людьми с ограниченными возможностями.</a:t>
            </a:r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церковной жизни объединяет людей с ограниченными возможностями и дает им возможности в служении Богу.</a:t>
            </a:r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Позволяет церкви служить в качестве свидетельства и модели для общества, которое удовлетворяет духовные, физические и социальные потребностей людей с ограниченными возможностями.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291050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dirty="0"/>
              <a:t>Найдено новозаветное пророчество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ru-RU" sz="4000" b="1" dirty="0"/>
              <a:t>в Евангелие от Луки и Деяниях</a:t>
            </a:r>
            <a:endParaRPr lang="en-US" sz="4000" b="1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3170237"/>
            <a:ext cx="8229600" cy="3611563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Arial" charset="0"/>
              <a:buNone/>
            </a:pPr>
            <a:r>
              <a:rPr lang="en-US" dirty="0">
                <a:solidFill>
                  <a:schemeClr val="accent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32</a:t>
            </a:r>
            <a:r>
              <a:rPr lang="en-US" dirty="0"/>
              <a:t> </a:t>
            </a:r>
            <a:r>
              <a:rPr lang="ru-RU" dirty="0"/>
              <a:t>посылания на новозаветные пророчества,</a:t>
            </a:r>
            <a:endParaRPr lang="en-US" dirty="0"/>
          </a:p>
          <a:p>
            <a:pPr algn="ctr" eaLnBrk="1" hangingPunct="1">
              <a:spcBef>
                <a:spcPts val="0"/>
              </a:spcBef>
              <a:buFont typeface="Arial" charset="0"/>
              <a:buNone/>
            </a:pPr>
            <a:endParaRPr lang="en-US" sz="1600" dirty="0"/>
          </a:p>
          <a:p>
            <a:pPr algn="ctr" eaLnBrk="1" hangingPunct="1">
              <a:spcBef>
                <a:spcPts val="0"/>
              </a:spcBef>
              <a:buFont typeface="Arial" charset="0"/>
              <a:buNone/>
            </a:pPr>
            <a:r>
              <a:rPr lang="ru-RU" dirty="0"/>
              <a:t>отображающие служение Христа</a:t>
            </a:r>
            <a:r>
              <a:rPr lang="en-US" dirty="0"/>
              <a:t>:</a:t>
            </a:r>
          </a:p>
          <a:p>
            <a:pPr lvl="7">
              <a:buClr>
                <a:schemeClr val="accent6"/>
              </a:buClr>
            </a:pPr>
            <a:r>
              <a:rPr lang="ru-RU" sz="2800" dirty="0"/>
              <a:t>язычникам</a:t>
            </a:r>
            <a:endParaRPr lang="en-US" sz="2800" dirty="0"/>
          </a:p>
          <a:p>
            <a:pPr lvl="7">
              <a:buClr>
                <a:schemeClr val="accent6"/>
              </a:buClr>
            </a:pPr>
            <a:r>
              <a:rPr lang="ru-RU" sz="2800" dirty="0"/>
              <a:t>сокрушенным</a:t>
            </a:r>
            <a:endParaRPr lang="en-US" sz="2800" dirty="0"/>
          </a:p>
          <a:p>
            <a:pPr lvl="7">
              <a:buClr>
                <a:schemeClr val="accent6"/>
              </a:buClr>
            </a:pPr>
            <a:r>
              <a:rPr lang="ru-RU" sz="2800" dirty="0"/>
              <a:t>отверженным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yondSufferingPPSide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302" y="144780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dirty="0"/>
              <a:t>Решение проблем, связанных со служением инвалидности</a:t>
            </a:r>
            <a:br>
              <a:rPr lang="en-US" sz="4000" b="1" dirty="0"/>
            </a:br>
            <a:endParaRPr lang="en-US" sz="4000" b="1" dirty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514600"/>
            <a:ext cx="2230934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3200400" y="3113544"/>
            <a:ext cx="5562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n-lt"/>
              </a:rPr>
              <a:t>Божья любовь и милость готовит христиан прийти к Богу в своих общинах, где по оценкам примерно </a:t>
            </a:r>
            <a:r>
              <a:rPr lang="en-US" sz="2800" b="1" dirty="0">
                <a:effectLst>
                  <a:outerShdw blurRad="50800" dist="50800" dir="5400000" algn="ctr" rotWithShape="0">
                    <a:schemeClr val="accent6"/>
                  </a:outerShdw>
                </a:effectLst>
                <a:latin typeface="+mn-lt"/>
              </a:rPr>
              <a:t>20%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страдают</a:t>
            </a:r>
            <a:r>
              <a:rPr lang="nl-NL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инвалидностью</a:t>
            </a:r>
            <a:r>
              <a:rPr lang="nl-NL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какого-либо рода. </a:t>
            </a:r>
            <a:endParaRPr lang="en-US" sz="28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5943600"/>
            <a:ext cx="13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n-lt"/>
              </a:rPr>
              <a:t>«Дом Отца»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964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915400" cy="1143000"/>
          </a:xfrm>
        </p:spPr>
        <p:txBody>
          <a:bodyPr/>
          <a:lstStyle/>
          <a:p>
            <a:pPr eaLnBrk="1" hangingPunct="1"/>
            <a:r>
              <a:rPr lang="ru-RU" sz="4000" b="1" dirty="0"/>
              <a:t>Переход от убеждений к действию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4558605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400" b="1" dirty="0">
                <a:latin typeface="+mn-lt"/>
              </a:rPr>
              <a:t>1. </a:t>
            </a:r>
            <a:r>
              <a:rPr lang="en-US" sz="1400" b="1" dirty="0" err="1">
                <a:latin typeface="+mn-lt"/>
              </a:rPr>
              <a:t>Осуждение</a:t>
            </a:r>
            <a:endParaRPr lang="en-US" sz="1400" b="1" dirty="0">
              <a:latin typeface="+mn-lt"/>
            </a:endParaRPr>
          </a:p>
          <a:p>
            <a:pPr marL="342900" indent="-342900" algn="ctr"/>
            <a:r>
              <a:rPr lang="en-US" sz="1400" dirty="0" err="1">
                <a:latin typeface="+mn-lt"/>
              </a:rPr>
              <a:t>Некоторым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церквям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необходимо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иметь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пастырство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для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людей</a:t>
            </a:r>
            <a:r>
              <a:rPr lang="en-US" sz="1400" dirty="0">
                <a:latin typeface="+mn-lt"/>
              </a:rPr>
              <a:t> с </a:t>
            </a:r>
            <a:r>
              <a:rPr lang="en-US" sz="1400" dirty="0" err="1">
                <a:latin typeface="+mn-lt"/>
              </a:rPr>
              <a:t>инвалидность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но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возможно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это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не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распространяется</a:t>
            </a:r>
            <a:r>
              <a:rPr lang="en-US" sz="1400" dirty="0">
                <a:latin typeface="+mn-lt"/>
              </a:rPr>
              <a:t>         </a:t>
            </a:r>
            <a:r>
              <a:rPr lang="en-US" sz="1400" dirty="0" err="1">
                <a:latin typeface="+mn-lt"/>
              </a:rPr>
              <a:t>на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нашу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церковь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3657601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2. </a:t>
            </a:r>
            <a:r>
              <a:rPr lang="en-US" sz="1400" b="1" dirty="0" err="1">
                <a:latin typeface="+mn-lt"/>
              </a:rPr>
              <a:t>Значение</a:t>
            </a:r>
            <a:endParaRPr lang="en-US" sz="1400" b="1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Достижение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предоставление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служения</a:t>
            </a:r>
            <a:r>
              <a:rPr lang="en-US" sz="1400" dirty="0">
                <a:latin typeface="+mn-lt"/>
              </a:rPr>
              <a:t> и </a:t>
            </a:r>
            <a:r>
              <a:rPr lang="en-US" sz="1400" dirty="0" err="1">
                <a:latin typeface="+mn-lt"/>
              </a:rPr>
              <a:t>включение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людей</a:t>
            </a:r>
            <a:r>
              <a:rPr lang="en-US" sz="1400" dirty="0">
                <a:latin typeface="+mn-lt"/>
              </a:rPr>
              <a:t> с </a:t>
            </a:r>
            <a:r>
              <a:rPr lang="en-US" sz="1400" dirty="0" err="1">
                <a:latin typeface="+mn-lt"/>
              </a:rPr>
              <a:t>ограниченными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возможностями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отражает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миссию</a:t>
            </a:r>
            <a:r>
              <a:rPr lang="en-US" sz="1400" dirty="0">
                <a:latin typeface="+mn-lt"/>
              </a:rPr>
              <a:t> и </a:t>
            </a:r>
            <a:r>
              <a:rPr lang="en-US" sz="1400" dirty="0" err="1">
                <a:latin typeface="+mn-lt"/>
              </a:rPr>
              <a:t>ценности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нашей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церкви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5500" y="2971801"/>
            <a:ext cx="510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3. </a:t>
            </a:r>
            <a:r>
              <a:rPr lang="en-US" sz="1400" b="1" dirty="0" err="1">
                <a:latin typeface="+mn-lt"/>
              </a:rPr>
              <a:t>Обладание</a:t>
            </a:r>
            <a:endParaRPr lang="en-US" sz="1400" b="1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Назревают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изменения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Члены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церкви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работают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над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пастырством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для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людей</a:t>
            </a:r>
            <a:r>
              <a:rPr lang="en-US" sz="1400" dirty="0">
                <a:latin typeface="+mn-lt"/>
              </a:rPr>
              <a:t> с </a:t>
            </a:r>
            <a:r>
              <a:rPr lang="en-US" sz="1400" dirty="0" err="1">
                <a:latin typeface="+mn-lt"/>
              </a:rPr>
              <a:t>особыми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потребностями</a:t>
            </a:r>
            <a:r>
              <a:rPr lang="en-US" sz="1400" dirty="0">
                <a:latin typeface="+mn-lt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2286001"/>
            <a:ext cx="624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4. </a:t>
            </a:r>
            <a:r>
              <a:rPr lang="en-US" sz="1400" b="1" dirty="0" err="1">
                <a:latin typeface="+mn-lt"/>
              </a:rPr>
              <a:t>Действие</a:t>
            </a:r>
            <a:endParaRPr lang="en-US" sz="1400" b="1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Пастырство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для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людей</a:t>
            </a:r>
            <a:r>
              <a:rPr lang="en-US" sz="1400" dirty="0">
                <a:latin typeface="+mn-lt"/>
              </a:rPr>
              <a:t> с </a:t>
            </a:r>
            <a:r>
              <a:rPr lang="en-US" sz="1400" dirty="0" err="1">
                <a:latin typeface="+mn-lt"/>
              </a:rPr>
              <a:t>особыми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потребностей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признается</a:t>
            </a:r>
            <a:r>
              <a:rPr lang="en-US" sz="1400" dirty="0">
                <a:latin typeface="+mn-lt"/>
              </a:rPr>
              <a:t> и </a:t>
            </a:r>
            <a:r>
              <a:rPr lang="en-US" sz="1400" dirty="0" err="1">
                <a:latin typeface="+mn-lt"/>
              </a:rPr>
              <a:t>поддерживается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церковью</a:t>
            </a:r>
            <a:r>
              <a:rPr lang="en-US" sz="1400" dirty="0">
                <a:latin typeface="+mn-lt"/>
              </a:rPr>
              <a:t>, и </a:t>
            </a:r>
            <a:r>
              <a:rPr lang="en-US" sz="1400" dirty="0" err="1">
                <a:latin typeface="+mn-lt"/>
              </a:rPr>
              <a:t>является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неотъемлемой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частью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видения</a:t>
            </a:r>
            <a:r>
              <a:rPr lang="en-US" sz="1400" dirty="0">
                <a:latin typeface="+mn-lt"/>
              </a:rPr>
              <a:t> и </a:t>
            </a:r>
            <a:r>
              <a:rPr lang="en-US" sz="1400" dirty="0" err="1">
                <a:latin typeface="+mn-lt"/>
              </a:rPr>
              <a:t>миссии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11" name="Isosceles Triangle 10"/>
          <p:cNvSpPr/>
          <p:nvPr/>
        </p:nvSpPr>
        <p:spPr>
          <a:xfrm flipV="1">
            <a:off x="914400" y="2286000"/>
            <a:ext cx="7848600" cy="44196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0" y="2971800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3733800"/>
            <a:ext cx="525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8000" y="46482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894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dirty="0"/>
              <a:t>Барьеры на пути участия инвалидов</a:t>
            </a:r>
            <a:endParaRPr lang="en-US" sz="4000" b="1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295400" y="2819400"/>
            <a:ext cx="8229600" cy="3581400"/>
          </a:xfrm>
        </p:spPr>
        <p:txBody>
          <a:bodyPr/>
          <a:lstStyle/>
          <a:p>
            <a:pPr marL="514350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ru-RU" sz="3000" dirty="0"/>
              <a:t>Архитектурный</a:t>
            </a:r>
            <a:endParaRPr lang="en-US" sz="3000" dirty="0"/>
          </a:p>
          <a:p>
            <a:pPr marL="514350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ru-RU" sz="3000" dirty="0"/>
              <a:t>Поведенческие установки</a:t>
            </a:r>
            <a:endParaRPr lang="en-US" sz="3000" dirty="0"/>
          </a:p>
          <a:p>
            <a:pPr marL="514350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ru-RU" sz="3000" dirty="0"/>
              <a:t>Теологический</a:t>
            </a:r>
            <a:endParaRPr lang="en-US" sz="3000" dirty="0"/>
          </a:p>
          <a:p>
            <a:pPr marL="514350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ru-RU" sz="3000" dirty="0"/>
              <a:t>Коммуникационный</a:t>
            </a:r>
            <a:endParaRPr lang="en-US" sz="3000" dirty="0"/>
          </a:p>
          <a:p>
            <a:pPr marL="514350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ru-RU" sz="3000" dirty="0"/>
              <a:t>Прагматический</a:t>
            </a:r>
            <a:endParaRPr lang="en-US" sz="3000" dirty="0"/>
          </a:p>
          <a:p>
            <a:pPr marL="514350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ru-RU" sz="3000" dirty="0"/>
              <a:t>Литургический</a:t>
            </a:r>
            <a:endParaRPr lang="en-US" sz="3000" dirty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0" y="7086600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Calibri" pitchFamily="34" charset="0"/>
              </a:rPr>
              <a:t>«Служение является неряшливым. Бог шлепает людей с ограниченными возможностями посреди конгрегации </a:t>
            </a:r>
            <a:r>
              <a:rPr lang="en-US" sz="2400" dirty="0">
                <a:latin typeface="Calibri" pitchFamily="34" charset="0"/>
              </a:rPr>
              <a:t>—</a:t>
            </a:r>
            <a:r>
              <a:rPr lang="ru-RU" sz="2400" dirty="0">
                <a:latin typeface="Calibri" pitchFamily="34" charset="0"/>
              </a:rPr>
              <a:t>ручной гранатой, которая разрывает на куски картинное совершенство церкви. Но эти бесправные люди являются «незаменимой» частью тела»</a:t>
            </a:r>
            <a:r>
              <a:rPr lang="en-US" sz="2400" dirty="0">
                <a:latin typeface="Calibri" pitchFamily="34" charset="0"/>
              </a:rPr>
              <a:t> ~</a:t>
            </a:r>
            <a:r>
              <a:rPr lang="ru-RU" sz="2400" dirty="0" err="1">
                <a:latin typeface="Calibri" pitchFamily="34" charset="0"/>
              </a:rPr>
              <a:t>Джони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Эрексон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Тада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034566"/>
            <a:ext cx="3151187" cy="257094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29945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985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dirty="0"/>
              <a:t>Все о подъеме и падении лидерства</a:t>
            </a:r>
            <a:endParaRPr lang="en-US" sz="4000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219200" y="2667000"/>
            <a:ext cx="7010400" cy="4525963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AutoNum type="alphaUcPeriod"/>
            </a:pPr>
            <a:r>
              <a:rPr lang="ru-RU" sz="3000" dirty="0"/>
              <a:t>Никаких «Одиноких рейнджеров» в служении</a:t>
            </a:r>
          </a:p>
          <a:p>
            <a:pPr marL="514350" indent="-514350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AutoNum type="alphaUcPeriod"/>
            </a:pPr>
            <a:r>
              <a:rPr lang="ru-RU" sz="3000" dirty="0"/>
              <a:t>Вам не нужно далеко ходить, чтобы найти людей с ограниченными возможностями</a:t>
            </a:r>
          </a:p>
          <a:p>
            <a:pPr marL="514350" indent="-514350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AutoNum type="alphaUcPeriod"/>
            </a:pPr>
            <a:r>
              <a:rPr lang="ru-RU" sz="3000" dirty="0"/>
              <a:t>Сколько будет стоить пастырство для людей с ограниченными возможностями?</a:t>
            </a:r>
          </a:p>
          <a:p>
            <a:pPr marL="514350" indent="-514350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AutoNum type="alphaUcPeriod"/>
            </a:pPr>
            <a:r>
              <a:rPr lang="ru-RU" sz="3000" dirty="0"/>
              <a:t>Много званых, да мало избранных</a:t>
            </a:r>
          </a:p>
          <a:p>
            <a:pPr marL="514350" indent="-514350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106456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/>
              <a:t>Десять практических советов как стать церковью, сочувствующей инвалидности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322637"/>
            <a:ext cx="8229600" cy="4525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AutoNum type="arabicPeriod"/>
              <a:defRPr/>
            </a:pPr>
            <a:r>
              <a:rPr lang="ru-RU" dirty="0"/>
              <a:t>Сочувствие к окружающим</a:t>
            </a:r>
            <a:endParaRPr lang="en-US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AutoNum type="arabicPeriod"/>
              <a:defRPr/>
            </a:pPr>
            <a:r>
              <a:rPr lang="ru-RU" dirty="0"/>
              <a:t>Вводный курс по инвалидности</a:t>
            </a:r>
            <a:endParaRPr lang="en-US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AutoNum type="arabicPeriod"/>
              <a:defRPr/>
            </a:pPr>
            <a:r>
              <a:rPr lang="ru-RU" dirty="0"/>
              <a:t>Повышенная доступность</a:t>
            </a:r>
            <a:endParaRPr lang="en-US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AutoNum type="arabicPeriod"/>
              <a:defRPr/>
            </a:pPr>
            <a:r>
              <a:rPr lang="ru-RU" dirty="0"/>
              <a:t>Возможности обслуживания</a:t>
            </a:r>
            <a:endParaRPr lang="en-US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AutoNum type="arabicPeriod"/>
              <a:defRPr/>
            </a:pPr>
            <a:r>
              <a:rPr lang="ru-RU" dirty="0"/>
              <a:t>Материалы, учитывающие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None/>
              <a:defRPr/>
            </a:pPr>
            <a:r>
              <a:rPr lang="ru-RU" dirty="0"/>
              <a:t>      инвалидность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04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/>
              <a:t>Десять практических советов, </a:t>
            </a:r>
            <a:r>
              <a:rPr lang="ru-RU" sz="3800" b="1" dirty="0" err="1"/>
              <a:t>прод</a:t>
            </a:r>
            <a:r>
              <a:rPr lang="ru-RU" sz="3800" b="1" dirty="0"/>
              <a:t>.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90800"/>
            <a:ext cx="8229600" cy="4525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6"/>
              <a:defRPr/>
            </a:pPr>
            <a:r>
              <a:rPr lang="ru-RU" dirty="0"/>
              <a:t>Пространство для пользователей инвалидных кресел </a:t>
            </a:r>
            <a:endParaRPr lang="en-US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6"/>
              <a:defRPr/>
            </a:pPr>
            <a:r>
              <a:rPr lang="ru-RU" dirty="0"/>
              <a:t>Ввод службы перевода жестового языка</a:t>
            </a:r>
            <a:endParaRPr lang="en-US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6"/>
              <a:defRPr/>
            </a:pPr>
            <a:r>
              <a:rPr lang="ru-RU" dirty="0"/>
              <a:t>Советы по общению и взаимодействию</a:t>
            </a:r>
            <a:endParaRPr lang="en-US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6"/>
              <a:defRPr/>
            </a:pPr>
            <a:r>
              <a:rPr lang="ru-RU" dirty="0"/>
              <a:t>Помощь при парковке</a:t>
            </a:r>
            <a:endParaRPr lang="en-US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6"/>
              <a:defRPr/>
            </a:pPr>
            <a:r>
              <a:rPr lang="ru-RU" dirty="0"/>
              <a:t>Наличие «друзей»</a:t>
            </a:r>
            <a:r>
              <a:rPr lang="en-US" dirty="0"/>
              <a:t>/</a:t>
            </a:r>
            <a:r>
              <a:rPr lang="ru-RU" dirty="0"/>
              <a:t>наставников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78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/>
              <a:t>Намеренное участие</a:t>
            </a:r>
            <a:endParaRPr lang="en-US" sz="3800" b="1" dirty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057400"/>
            <a:ext cx="4572000" cy="313898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609600" y="5486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«</a:t>
            </a:r>
            <a:r>
              <a:rPr lang="en-US" dirty="0" err="1">
                <a:latin typeface="+mn-lt"/>
              </a:rPr>
              <a:t>Добро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пожаловать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парковка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для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друзей</a:t>
            </a:r>
            <a:r>
              <a:rPr lang="en-US" dirty="0">
                <a:latin typeface="+mn-lt"/>
              </a:rPr>
              <a:t> с </a:t>
            </a:r>
            <a:r>
              <a:rPr lang="en-US" dirty="0" err="1">
                <a:latin typeface="+mn-lt"/>
              </a:rPr>
              <a:t>ограниченными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возможностями</a:t>
            </a:r>
            <a:r>
              <a:rPr lang="en-US" dirty="0">
                <a:latin typeface="+mn-lt"/>
              </a:rPr>
              <a:t>»</a:t>
            </a:r>
          </a:p>
          <a:p>
            <a:r>
              <a:rPr lang="en-US" dirty="0">
                <a:latin typeface="+mn-lt"/>
              </a:rPr>
              <a:t>«</a:t>
            </a:r>
            <a:r>
              <a:rPr lang="en-US" dirty="0" err="1">
                <a:latin typeface="+mn-lt"/>
              </a:rPr>
              <a:t>Мы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ценим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вас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зарезервировано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для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пожилых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людей</a:t>
            </a:r>
            <a:r>
              <a:rPr lang="en-US" dirty="0">
                <a:latin typeface="+mn-lt"/>
              </a:rPr>
              <a:t>»</a:t>
            </a:r>
          </a:p>
          <a:p>
            <a:r>
              <a:rPr lang="en-US" dirty="0">
                <a:latin typeface="+mn-lt"/>
              </a:rPr>
              <a:t>«</a:t>
            </a:r>
            <a:r>
              <a:rPr lang="en-US" dirty="0" err="1">
                <a:latin typeface="+mn-lt"/>
              </a:rPr>
              <a:t>Добро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пожаловать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парковка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для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новых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гостей</a:t>
            </a:r>
            <a:r>
              <a:rPr lang="en-US" dirty="0">
                <a:latin typeface="+mn-lt"/>
              </a:rPr>
              <a:t>»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42469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95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/>
          </a:p>
          <a:p>
            <a:pPr algn="ctr">
              <a:buNone/>
            </a:pPr>
            <a:r>
              <a:rPr lang="ru-RU" dirty="0"/>
              <a:t>«Мы создали пастырство для людей с ограниченными не для того, чтобы росло количество наших прислужников. Мы делаем это, потому что в этом библейское послание Церкви Иисуса Христа»</a:t>
            </a:r>
          </a:p>
          <a:p>
            <a:pPr algn="ctr">
              <a:buNone/>
            </a:pPr>
            <a:endParaRPr lang="en-US" sz="14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—</a:t>
            </a:r>
            <a:r>
              <a:rPr lang="ru-RU" sz="2800" dirty="0"/>
              <a:t>Пастор </a:t>
            </a:r>
            <a:r>
              <a:rPr lang="ru-RU" sz="2800" dirty="0" err="1"/>
              <a:t>Спур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2333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259080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dirty="0"/>
              <a:t>Готовы ли вы создать план действий?</a:t>
            </a:r>
            <a:endParaRPr lang="en-US" sz="4000" b="1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9144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000" i="1" dirty="0"/>
              <a:t>С Богом все возможно.</a:t>
            </a:r>
            <a:r>
              <a:rPr lang="en-US" sz="3000" i="1" dirty="0"/>
              <a:t> </a:t>
            </a:r>
            <a:endParaRPr lang="en-US" sz="3000" dirty="0"/>
          </a:p>
          <a:p>
            <a:pPr algn="ctr" eaLnBrk="1" hangingPunct="1">
              <a:buFont typeface="Arial" charset="0"/>
              <a:buNone/>
            </a:pPr>
            <a:r>
              <a:rPr lang="en-US" sz="2800" dirty="0">
                <a:solidFill>
                  <a:schemeClr val="accent6"/>
                </a:solidFill>
              </a:rPr>
              <a:t>Ma</a:t>
            </a:r>
            <a:r>
              <a:rPr lang="ru-RU" sz="2800">
                <a:solidFill>
                  <a:schemeClr val="accent6"/>
                </a:solidFill>
              </a:rPr>
              <a:t>тфей</a:t>
            </a:r>
            <a:r>
              <a:rPr lang="en-US" sz="2800">
                <a:solidFill>
                  <a:schemeClr val="accent6"/>
                </a:solidFill>
              </a:rPr>
              <a:t> </a:t>
            </a:r>
            <a:r>
              <a:rPr lang="en-US" sz="2800" dirty="0">
                <a:solidFill>
                  <a:schemeClr val="accent6"/>
                </a:solidFill>
              </a:rPr>
              <a:t>19:26</a:t>
            </a:r>
            <a:endParaRPr lang="en-US" sz="28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08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32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dirty="0"/>
              <a:t>Главная тематика Евангелие от Луки</a:t>
            </a:r>
            <a:endParaRPr lang="en-US" sz="4000" b="1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3094037"/>
            <a:ext cx="9144000" cy="32305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dirty="0"/>
              <a:t>Ключевая тема</a:t>
            </a:r>
            <a:r>
              <a:rPr lang="en-US" sz="3600" b="1" dirty="0"/>
              <a:t>: </a:t>
            </a:r>
          </a:p>
          <a:p>
            <a:pPr algn="ctr" eaLnBrk="1" hangingPunct="1">
              <a:buFont typeface="Arial" charset="0"/>
              <a:buNone/>
            </a:pPr>
            <a:endParaRPr lang="en-US" sz="1000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None/>
            </a:pPr>
            <a:r>
              <a:rPr lang="ru-RU" sz="36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Иисус есть Спаситель всех!</a:t>
            </a:r>
            <a:endParaRPr lang="en-US" sz="3600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 typeface="Arial" charset="0"/>
              <a:buNone/>
            </a:pPr>
            <a:endParaRPr lang="en-US" sz="1000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None/>
            </a:pPr>
            <a:r>
              <a:rPr lang="ru-RU" sz="2800" dirty="0"/>
              <a:t>Независимо от национальности, пола, социально-экономического статуса.</a:t>
            </a:r>
            <a:endParaRPr lang="en-US" sz="2800" dirty="0"/>
          </a:p>
          <a:p>
            <a:pPr algn="ctr" eaLnBrk="1" hangingPunct="1">
              <a:buFont typeface="Arial" charset="0"/>
              <a:buNone/>
            </a:pPr>
            <a:endParaRPr lang="en-US" sz="2800" dirty="0"/>
          </a:p>
          <a:p>
            <a:pPr algn="ctr" eaLnBrk="1" hangingPunct="1">
              <a:buFont typeface="Arial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eyondSufferingPPSide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457200" y="1568708"/>
            <a:ext cx="8153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Calibri" charset="0"/>
            </a:endParaRPr>
          </a:p>
          <a:p>
            <a:pPr algn="ctr"/>
            <a:r>
              <a:rPr lang="ru-RU" sz="4800" cap="all" dirty="0">
                <a:solidFill>
                  <a:schemeClr val="accent6"/>
                </a:solidFill>
                <a:latin typeface="Century Gothic" pitchFamily="34" charset="0"/>
                <a:cs typeface="IrisUPC" pitchFamily="34" charset="-34"/>
              </a:rPr>
              <a:t>ЧЕТВЕРТАЯ сессия</a:t>
            </a:r>
            <a:endParaRPr lang="en-US" sz="2000" b="1" dirty="0">
              <a:latin typeface="Calibri" charset="0"/>
            </a:endParaRPr>
          </a:p>
          <a:p>
            <a:pPr algn="ctr"/>
            <a:endParaRPr lang="en-US" sz="1000" b="1" dirty="0">
              <a:latin typeface="Calibri" charset="0"/>
            </a:endParaRPr>
          </a:p>
          <a:p>
            <a:pPr algn="ctr"/>
            <a:r>
              <a:rPr lang="ru-RU" sz="4800" b="1" dirty="0">
                <a:latin typeface="Calibri" charset="0"/>
              </a:rPr>
              <a:t>Программа помощи и </a:t>
            </a:r>
            <a:r>
              <a:rPr lang="ru-RU" sz="4800" b="1" dirty="0" err="1">
                <a:latin typeface="Calibri" charset="0"/>
              </a:rPr>
              <a:t>евангелизм</a:t>
            </a:r>
            <a:r>
              <a:rPr lang="ru-RU" sz="4800" b="1" dirty="0">
                <a:latin typeface="Calibri" charset="0"/>
              </a:rPr>
              <a:t> для семей, зависимых от инвалидности</a:t>
            </a:r>
            <a:endParaRPr lang="en-US" sz="2800" b="1" dirty="0">
              <a:latin typeface="Calibri" charset="0"/>
            </a:endParaRPr>
          </a:p>
          <a:p>
            <a:pPr algn="ctr"/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50800" dir="5400000" algn="ctr" rotWithShape="0">
                  <a:schemeClr val="accent6"/>
                </a:outerShdw>
              </a:effectLst>
              <a:latin typeface="Origins" pitchFamily="50" charset="0"/>
            </a:endParaRPr>
          </a:p>
          <a:p>
            <a:pPr algn="ctr"/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560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eyondSufferingPPSide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502414"/>
            <a:ext cx="8839200" cy="635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  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ru-RU" sz="3000" dirty="0">
                <a:latin typeface="+mj-lt"/>
              </a:rPr>
              <a:t>Боже, открой наши глаза для людей без Христа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ru-RU" sz="3000" dirty="0">
                <a:latin typeface="+mj-lt"/>
              </a:rPr>
              <a:t>Боже, открой наши рты, чтобы говорить словом Евангелия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ru-RU" sz="3000" dirty="0">
                <a:latin typeface="+mj-lt"/>
              </a:rPr>
              <a:t>Боже, покажи нам, как жить согласно провозглашенному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ru-RU" sz="3000" dirty="0">
                <a:latin typeface="+mj-lt"/>
              </a:rPr>
              <a:t>Боже, помоги нам показать Евангелие словом и делом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ru-RU" sz="3000" dirty="0">
                <a:latin typeface="+mj-lt"/>
              </a:rPr>
              <a:t>Боже, открой нашу жизнь для помощи и ученичества</a:t>
            </a:r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090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9144000" cy="26670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Когда вы достигаете одного человека, имеющего инвалидность, вы также достигнете многих людей, вовлеченных в его или ее жизни.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7" y="1447800"/>
            <a:ext cx="3910013" cy="25304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2743200" y="6019800"/>
            <a:ext cx="3581400" cy="0"/>
          </a:xfrm>
          <a:prstGeom prst="line">
            <a:avLst/>
          </a:prstGeom>
          <a:ln w="50800" cap="rnd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5920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1493838"/>
            <a:ext cx="9144000" cy="1249362"/>
          </a:xfrm>
        </p:spPr>
        <p:txBody>
          <a:bodyPr/>
          <a:lstStyle/>
          <a:p>
            <a:pPr eaLnBrk="1" hangingPunct="1"/>
            <a:r>
              <a:rPr lang="ru-RU" sz="4000" b="1" dirty="0"/>
              <a:t>Боже, открой нам глаза для людей без Христа</a:t>
            </a:r>
            <a:endParaRPr lang="en-US" sz="4000" b="1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0" y="3200400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itchFamily="34" charset="0"/>
              </a:rPr>
              <a:t>Писание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ru-RU" sz="3200" b="1" dirty="0">
                <a:effectLst>
                  <a:outerShdw blurRad="50800" dist="50800" dir="5400000" algn="ctr" rotWithShape="0">
                    <a:schemeClr val="accent6"/>
                  </a:outerShdw>
                </a:effectLst>
                <a:latin typeface="Calibri" pitchFamily="34" charset="0"/>
              </a:rPr>
              <a:t>высвечивает </a:t>
            </a:r>
            <a:r>
              <a:rPr lang="ru-RU" sz="3200" b="1" dirty="0">
                <a:latin typeface="Calibri" pitchFamily="34" charset="0"/>
              </a:rPr>
              <a:t>нашу миссию</a:t>
            </a:r>
            <a:endParaRPr lang="en-US" sz="3200" b="1" dirty="0">
              <a:latin typeface="Calibri" pitchFamily="34" charset="0"/>
            </a:endParaRPr>
          </a:p>
          <a:p>
            <a:pPr algn="ctr"/>
            <a:endParaRPr lang="en-US" sz="2800" dirty="0">
              <a:latin typeface="Calibri" pitchFamily="34" charset="0"/>
            </a:endParaRPr>
          </a:p>
          <a:p>
            <a:pPr marL="1428750" lvl="3" indent="-514350">
              <a:buClr>
                <a:schemeClr val="accent6"/>
              </a:buClr>
              <a:buFont typeface="+mj-lt"/>
              <a:buAutoNum type="arabicPeriod"/>
            </a:pPr>
            <a:r>
              <a:rPr lang="ru-RU" sz="3000" dirty="0">
                <a:latin typeface="Calibri" pitchFamily="34" charset="0"/>
              </a:rPr>
              <a:t>«Определение миссии»</a:t>
            </a:r>
            <a:r>
              <a:rPr lang="en-US" sz="3000" dirty="0">
                <a:latin typeface="Calibri" pitchFamily="34" charset="0"/>
              </a:rPr>
              <a:t>—</a:t>
            </a:r>
            <a:r>
              <a:rPr lang="ru-RU" sz="3000" dirty="0">
                <a:latin typeface="Calibri" pitchFamily="34" charset="0"/>
              </a:rPr>
              <a:t>Лука</a:t>
            </a:r>
            <a:r>
              <a:rPr lang="en-US" sz="3000" dirty="0">
                <a:latin typeface="Calibri" pitchFamily="34" charset="0"/>
              </a:rPr>
              <a:t> 4:18-21</a:t>
            </a:r>
          </a:p>
          <a:p>
            <a:pPr marL="1428750" lvl="3" indent="-514350">
              <a:buClr>
                <a:schemeClr val="accent6"/>
              </a:buClr>
              <a:buFont typeface="+mj-lt"/>
              <a:buAutoNum type="arabicPeriod"/>
            </a:pPr>
            <a:r>
              <a:rPr lang="ru-RU" sz="3000" dirty="0">
                <a:latin typeface="Calibri" pitchFamily="34" charset="0"/>
              </a:rPr>
              <a:t>Великое поручение</a:t>
            </a:r>
            <a:r>
              <a:rPr lang="en-US" sz="3000" dirty="0">
                <a:latin typeface="Calibri" pitchFamily="34" charset="0"/>
              </a:rPr>
              <a:t>—</a:t>
            </a:r>
            <a:r>
              <a:rPr lang="ru-RU" sz="3000" dirty="0">
                <a:latin typeface="Calibri" pitchFamily="34" charset="0"/>
              </a:rPr>
              <a:t>Матфея</a:t>
            </a:r>
            <a:r>
              <a:rPr lang="en-US" sz="3000" dirty="0">
                <a:latin typeface="Calibri" pitchFamily="34" charset="0"/>
              </a:rPr>
              <a:t> 28:18-20</a:t>
            </a:r>
          </a:p>
          <a:p>
            <a:pPr marL="1428750" lvl="3" indent="-514350">
              <a:buClr>
                <a:schemeClr val="accent6"/>
              </a:buClr>
              <a:buFont typeface="+mj-lt"/>
              <a:buAutoNum type="arabicPeriod"/>
            </a:pPr>
            <a:r>
              <a:rPr lang="ru-RU" sz="3000" dirty="0">
                <a:latin typeface="Calibri" pitchFamily="34" charset="0"/>
              </a:rPr>
              <a:t>Лука </a:t>
            </a:r>
            <a:r>
              <a:rPr lang="en-US" sz="3000" dirty="0">
                <a:latin typeface="Calibri" pitchFamily="34" charset="0"/>
              </a:rPr>
              <a:t>14 </a:t>
            </a:r>
            <a:r>
              <a:rPr lang="ru-RU" sz="3000" dirty="0">
                <a:latin typeface="Calibri" pitchFamily="34" charset="0"/>
              </a:rPr>
              <a:t>Глава</a:t>
            </a:r>
            <a:r>
              <a:rPr lang="en-US" sz="3000" dirty="0">
                <a:latin typeface="Calibri" pitchFamily="34" charset="0"/>
              </a:rPr>
              <a:t>—</a:t>
            </a:r>
            <a:r>
              <a:rPr lang="ru-RU" sz="3000" dirty="0">
                <a:latin typeface="Calibri" pitchFamily="34" charset="0"/>
              </a:rPr>
              <a:t>Лука</a:t>
            </a:r>
            <a:r>
              <a:rPr lang="en-US" sz="3000" dirty="0">
                <a:latin typeface="Calibri" pitchFamily="34" charset="0"/>
              </a:rPr>
              <a:t> 14:21-23</a:t>
            </a:r>
          </a:p>
        </p:txBody>
      </p:sp>
    </p:spTree>
    <p:extLst>
      <p:ext uri="{BB962C8B-B14F-4D97-AF65-F5344CB8AC3E}">
        <p14:creationId xmlns:p14="http://schemas.microsoft.com/office/powerpoint/2010/main" val="1353698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28600" y="1969294"/>
            <a:ext cx="8610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ru-RU" sz="3200" b="1" dirty="0">
                <a:latin typeface="Calibri" pitchFamily="34" charset="0"/>
              </a:rPr>
              <a:t>Милость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ru-RU" sz="3200" b="1" dirty="0">
                <a:latin typeface="Calibri" pitchFamily="34" charset="0"/>
              </a:rPr>
              <a:t>проливает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ru-RU" sz="3200" b="1" dirty="0">
                <a:effectLst>
                  <a:outerShdw blurRad="50800" dist="50800" dir="5400000" algn="ctr" rotWithShape="0">
                    <a:schemeClr val="accent6"/>
                  </a:outerShdw>
                </a:effectLst>
                <a:latin typeface="Calibri" pitchFamily="34" charset="0"/>
              </a:rPr>
              <a:t>свет </a:t>
            </a:r>
            <a:r>
              <a:rPr lang="ru-RU" sz="3200" b="1" dirty="0">
                <a:latin typeface="Calibri" pitchFamily="34" charset="0"/>
              </a:rPr>
              <a:t>в наши сердца</a:t>
            </a:r>
            <a:endParaRPr lang="en-US" sz="3200" b="1" dirty="0">
              <a:latin typeface="Calibri" pitchFamily="34" charset="0"/>
            </a:endParaRPr>
          </a:p>
          <a:p>
            <a:pPr marL="514350" indent="-514350" algn="ctr">
              <a:lnSpc>
                <a:spcPct val="150000"/>
              </a:lnSpc>
            </a:pPr>
            <a:r>
              <a:rPr lang="en-US" sz="2800" dirty="0">
                <a:latin typeface="Calibri" pitchFamily="34" charset="0"/>
              </a:rPr>
              <a:t>	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0" y="3289518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latin typeface="Calibri" pitchFamily="34" charset="0"/>
              </a:rPr>
              <a:t>Если мы будем судить веру наших друзей с ограниченными возможностями, имея небезупречное пониманием того, что такое вера на самом деле, то мы увидим их как «неспособными» стать христианами, которые смогут делиться своей верой с нами</a:t>
            </a:r>
            <a:endParaRPr lang="en-US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571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590800"/>
          </a:xfrm>
        </p:spPr>
        <p:txBody>
          <a:bodyPr rtlCol="0">
            <a:normAutofit fontScale="85000" lnSpcReduction="20000"/>
          </a:bodyPr>
          <a:lstStyle/>
          <a:p>
            <a:pPr marL="514350" indent="-514350" algn="ctr" eaLnBrk="1" fontAlgn="auto" hangingPunct="1">
              <a:spcAft>
                <a:spcPts val="0"/>
              </a:spcAft>
              <a:buNone/>
              <a:defRPr/>
            </a:pPr>
            <a:r>
              <a:rPr lang="ru-RU" sz="3500" b="1" dirty="0"/>
              <a:t>Спасение основано на надлежащем веровании</a:t>
            </a:r>
            <a:endParaRPr lang="en-US" sz="3500" b="1" dirty="0"/>
          </a:p>
          <a:p>
            <a:pPr marL="514350" indent="-514350" algn="ctr" eaLnBrk="1" fontAlgn="auto" hangingPunct="1">
              <a:spcAft>
                <a:spcPts val="0"/>
              </a:spcAft>
              <a:buNone/>
              <a:defRPr/>
            </a:pPr>
            <a:endParaRPr lang="en-US" sz="1100" dirty="0"/>
          </a:p>
          <a:p>
            <a:pPr marL="1833563" lvl="4" indent="-45561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AutoNum type="arabicPeriod"/>
              <a:defRPr/>
            </a:pPr>
            <a:r>
              <a:rPr lang="ru-RU" sz="3000" dirty="0"/>
              <a:t>Кто такой </a:t>
            </a:r>
            <a:r>
              <a:rPr lang="ru-RU" sz="3000" b="1" dirty="0"/>
              <a:t>Иисус Христос</a:t>
            </a:r>
            <a:r>
              <a:rPr lang="en-US" sz="3000" dirty="0"/>
              <a:t>? </a:t>
            </a:r>
          </a:p>
          <a:p>
            <a:pPr marL="2297113" lvl="6" indent="-468313">
              <a:spcBef>
                <a:spcPts val="0"/>
              </a:spcBef>
              <a:buClr>
                <a:schemeClr val="accent6"/>
              </a:buClr>
              <a:defRPr/>
            </a:pPr>
            <a:r>
              <a:rPr lang="ru-RU" sz="2800" dirty="0"/>
              <a:t>Иисус Христос есть совершенный Бог и совершенный человек.</a:t>
            </a:r>
            <a:endParaRPr lang="en-US" sz="2800" dirty="0"/>
          </a:p>
          <a:p>
            <a:pPr marL="2297113" lvl="6" indent="-468313">
              <a:spcBef>
                <a:spcPts val="0"/>
              </a:spcBef>
              <a:buClr>
                <a:schemeClr val="accent6"/>
              </a:buClr>
              <a:buNone/>
              <a:defRPr/>
            </a:pPr>
            <a:endParaRPr lang="en-US" sz="2800" dirty="0"/>
          </a:p>
          <a:p>
            <a:pPr marL="1833563" lvl="4" indent="-45561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AutoNum type="arabicPeriod"/>
              <a:defRPr/>
            </a:pPr>
            <a:r>
              <a:rPr lang="ru-RU" sz="3000" dirty="0"/>
              <a:t>Кто есть</a:t>
            </a:r>
            <a:r>
              <a:rPr lang="en-US" sz="3000" dirty="0"/>
              <a:t> </a:t>
            </a:r>
            <a:r>
              <a:rPr lang="ru-RU" sz="3000" b="1" dirty="0"/>
              <a:t>Бог</a:t>
            </a:r>
            <a:r>
              <a:rPr lang="en-US" sz="3000" dirty="0"/>
              <a:t>?</a:t>
            </a:r>
          </a:p>
          <a:p>
            <a:pPr marL="2297113" lvl="4" indent="-45561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ru-RU" sz="2800" dirty="0"/>
              <a:t>Он есть Личность и Троица.</a:t>
            </a:r>
            <a:endParaRPr lang="en-US" sz="2800" dirty="0"/>
          </a:p>
          <a:p>
            <a:pPr marL="514350" indent="-514350" algn="ctr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676400"/>
            <a:ext cx="91440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4000" b="1" dirty="0">
                <a:latin typeface="+mj-lt"/>
                <a:ea typeface="+mj-ea"/>
                <a:cs typeface="+mj-cs"/>
              </a:rPr>
              <a:t>Боже, открой наши рты, чтобы говорить словом Евангелия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11916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724400"/>
          </a:xfrm>
        </p:spPr>
        <p:txBody>
          <a:bodyPr rtlCol="0">
            <a:normAutofit/>
          </a:bodyPr>
          <a:lstStyle/>
          <a:p>
            <a:pPr marL="1833563" lvl="4" indent="-45561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3"/>
              <a:defRPr/>
            </a:pPr>
            <a:r>
              <a:rPr lang="ru-RU" sz="3000" dirty="0"/>
              <a:t>Кто есть </a:t>
            </a:r>
            <a:r>
              <a:rPr lang="ru-RU" sz="3000" b="1" dirty="0"/>
              <a:t>Человек</a:t>
            </a:r>
            <a:r>
              <a:rPr lang="en-US" sz="3000" dirty="0"/>
              <a:t>?</a:t>
            </a:r>
          </a:p>
          <a:p>
            <a:pPr marL="2297113" lvl="6" indent="-468313">
              <a:spcBef>
                <a:spcPts val="0"/>
              </a:spcBef>
              <a:buClr>
                <a:schemeClr val="accent6"/>
              </a:buClr>
              <a:buFont typeface="+mj-lt"/>
              <a:buAutoNum type="alphaLcParenR"/>
              <a:defRPr/>
            </a:pPr>
            <a:r>
              <a:rPr lang="ru-RU" sz="2800" dirty="0"/>
              <a:t>Создание Божие</a:t>
            </a:r>
            <a:endParaRPr lang="en-US" sz="2800" dirty="0"/>
          </a:p>
          <a:p>
            <a:pPr marL="2511425" indent="-219075">
              <a:spcBef>
                <a:spcPts val="0"/>
              </a:spcBef>
              <a:buClr>
                <a:schemeClr val="accent6"/>
              </a:buClr>
            </a:pPr>
            <a:r>
              <a:rPr lang="ru-RU" sz="2800" dirty="0"/>
              <a:t>Человек был вершиной творения Божьего, призванный думать и действовать как Бог, которые не есть равным Богу.</a:t>
            </a:r>
            <a:endParaRPr lang="en-US" sz="1000" dirty="0"/>
          </a:p>
          <a:p>
            <a:pPr marL="2287588" lvl="6" indent="-458788">
              <a:spcBef>
                <a:spcPts val="0"/>
              </a:spcBef>
              <a:buClr>
                <a:schemeClr val="accent6"/>
              </a:buClr>
              <a:buFont typeface="+mj-lt"/>
              <a:buAutoNum type="alphaLcParenR" startAt="2"/>
              <a:defRPr/>
            </a:pPr>
            <a:r>
              <a:rPr lang="ru-RU" sz="2800" dirty="0"/>
              <a:t>Падший по собственному желанию</a:t>
            </a:r>
            <a:endParaRPr lang="en-US" sz="2800" dirty="0"/>
          </a:p>
          <a:p>
            <a:pPr marL="2506663" lvl="6" indent="-214313">
              <a:spcBef>
                <a:spcPts val="0"/>
              </a:spcBef>
              <a:buClr>
                <a:schemeClr val="accent6"/>
              </a:buClr>
              <a:defRPr/>
            </a:pPr>
            <a:r>
              <a:rPr lang="ru-RU" sz="2800" dirty="0"/>
              <a:t>Человек не может спасти себя ценой своих собственных усилий</a:t>
            </a:r>
            <a:r>
              <a:rPr lang="en-US" sz="2800" dirty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352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 marL="514350" indent="-514350" algn="ctr" eaLnBrk="1" hangingPunct="1">
              <a:buNone/>
            </a:pPr>
            <a:r>
              <a:rPr lang="ru-RU" b="1" dirty="0"/>
              <a:t>Что такое спасение?</a:t>
            </a:r>
            <a:endParaRPr lang="en-US" b="1" dirty="0"/>
          </a:p>
          <a:p>
            <a:pPr marL="514350" indent="-514350" eaLnBrk="1" hangingPunct="1">
              <a:buFont typeface="Arial" charset="0"/>
              <a:buNone/>
            </a:pPr>
            <a:endParaRPr lang="en-US" sz="1200" dirty="0"/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600" i="1" dirty="0"/>
              <a:t>Иисус сказал ему: «Я </a:t>
            </a:r>
            <a:r>
              <a:rPr lang="ru-RU" sz="2600" i="1" dirty="0" err="1"/>
              <a:t>есмь</a:t>
            </a:r>
            <a:r>
              <a:rPr lang="ru-RU" sz="2600" i="1" dirty="0"/>
              <a:t> путь и истина и жизнь; никто не приходит к Отцу, как только через Меня».</a:t>
            </a:r>
            <a:r>
              <a:rPr lang="en-US" sz="2600" i="1" dirty="0"/>
              <a:t> </a:t>
            </a:r>
            <a:endParaRPr lang="ru-RU" sz="2600" i="1" dirty="0"/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6"/>
                </a:solidFill>
              </a:rPr>
              <a:t>Иоанна</a:t>
            </a:r>
            <a:r>
              <a:rPr lang="en-US" sz="2400" dirty="0">
                <a:solidFill>
                  <a:schemeClr val="accent6"/>
                </a:solidFill>
              </a:rPr>
              <a:t> 14:6, </a:t>
            </a:r>
            <a:r>
              <a:rPr lang="en-US" sz="2400" i="1" dirty="0">
                <a:solidFill>
                  <a:schemeClr val="accent6"/>
                </a:solidFill>
              </a:rPr>
              <a:t>NASB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600" i="1" dirty="0"/>
              <a:t>Ибо если устами твоими будешь </a:t>
            </a:r>
            <a:r>
              <a:rPr lang="ru-RU" sz="2600" i="1" dirty="0" err="1"/>
              <a:t>исповедывать</a:t>
            </a:r>
            <a:r>
              <a:rPr lang="ru-RU" sz="2600" i="1" dirty="0"/>
              <a:t> Иисуса Господом и сердцем твоим веровать, что Бог воскресил Его из мертвых, то спасешься, потому что сердцем веруют к праведности, а устами исповедуют ко спасению.</a:t>
            </a:r>
            <a:endParaRPr lang="en-US" sz="2600" i="1" dirty="0"/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sz="2000" i="1" dirty="0"/>
              <a:t> </a:t>
            </a:r>
            <a:r>
              <a:rPr lang="ru-RU" sz="2400" dirty="0">
                <a:solidFill>
                  <a:schemeClr val="accent6"/>
                </a:solidFill>
              </a:rPr>
              <a:t>Римлянам</a:t>
            </a:r>
            <a:r>
              <a:rPr lang="en-US" sz="2400" dirty="0">
                <a:solidFill>
                  <a:schemeClr val="accent6"/>
                </a:solidFill>
              </a:rPr>
              <a:t> 10:9-10, </a:t>
            </a:r>
            <a:r>
              <a:rPr lang="en-US" sz="2400" i="1" dirty="0">
                <a:solidFill>
                  <a:schemeClr val="accent6"/>
                </a:solidFill>
              </a:rPr>
              <a:t>NASB</a:t>
            </a:r>
          </a:p>
        </p:txBody>
      </p:sp>
    </p:spTree>
    <p:extLst>
      <p:ext uri="{BB962C8B-B14F-4D97-AF65-F5344CB8AC3E}">
        <p14:creationId xmlns:p14="http://schemas.microsoft.com/office/powerpoint/2010/main" val="19841899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www.joniandfriends.org/static/photo_gallery/ES_WFTW_jpg_500x500_max_q85.jpg"/>
          <p:cNvPicPr>
            <a:picLocks noChangeAspect="1" noChangeArrowheads="1"/>
          </p:cNvPicPr>
          <p:nvPr/>
        </p:nvPicPr>
        <p:blipFill>
          <a:blip r:embed="rId3" cstate="print"/>
          <a:srcRect l="6522" r="10870" b="1449"/>
          <a:stretch>
            <a:fillRect/>
          </a:stretch>
        </p:blipFill>
        <p:spPr bwMode="auto">
          <a:xfrm>
            <a:off x="838200" y="3429000"/>
            <a:ext cx="2895600" cy="25908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pic>
        <p:nvPicPr>
          <p:cNvPr id="10242" name="Picture 2" descr="http://www.joniandfriends.org/static/photo_gallery/Ghana_WFTW_0822_jpg_500x500_max_q85.jpg"/>
          <p:cNvPicPr>
            <a:picLocks noChangeAspect="1" noChangeArrowheads="1"/>
          </p:cNvPicPr>
          <p:nvPr/>
        </p:nvPicPr>
        <p:blipFill>
          <a:blip r:embed="rId4" cstate="print"/>
          <a:srcRect l="8223" r="19777"/>
          <a:stretch>
            <a:fillRect/>
          </a:stretch>
        </p:blipFill>
        <p:spPr bwMode="auto">
          <a:xfrm>
            <a:off x="5410200" y="3429000"/>
            <a:ext cx="2819400" cy="257139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189038"/>
            <a:ext cx="9144000" cy="1554162"/>
          </a:xfrm>
        </p:spPr>
        <p:txBody>
          <a:bodyPr/>
          <a:lstStyle/>
          <a:p>
            <a:pPr eaLnBrk="1" hangingPunct="1"/>
            <a:r>
              <a:rPr lang="ru-RU" sz="4000" b="1" dirty="0"/>
              <a:t>Боже, покажи нам, как жить согласно провозглашенному</a:t>
            </a:r>
            <a:endParaRPr lang="en-US" sz="4000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8763000" cy="792163"/>
          </a:xfrm>
        </p:spPr>
        <p:txBody>
          <a:bodyPr>
            <a:scene3d>
              <a:camera prst="obliqueBottomRight"/>
              <a:lightRig rig="threePt" dir="t"/>
            </a:scene3d>
          </a:bodyPr>
          <a:lstStyle/>
          <a:p>
            <a:pPr algn="ctr" eaLnBrk="1" hangingPunct="1">
              <a:buNone/>
            </a:pPr>
            <a:r>
              <a:rPr lang="ru-RU" sz="3000" dirty="0"/>
              <a:t>Есть два основных способа возвещать Евангелие:</a:t>
            </a:r>
            <a:endParaRPr lang="en-US" sz="3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60198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bliqueBottomRight"/>
              <a:lightRig rig="threePt" dir="t"/>
            </a:scene3d>
          </a:bodyPr>
          <a:lstStyle/>
          <a:p>
            <a:pPr marL="0" marR="0" lvl="0" indent="15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accent6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Слово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accent6"/>
                  </a:outerShdw>
                </a:effectLst>
                <a:uLnTx/>
                <a:uFillTx/>
                <a:latin typeface="Origins" pitchFamily="50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accent6"/>
                  </a:outerShdw>
                </a:effectLst>
                <a:uLnTx/>
                <a:uFillTx/>
                <a:latin typeface="Origins" pitchFamily="50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rigins" pitchFamily="50" charset="0"/>
                <a:ea typeface="+mn-ea"/>
                <a:cs typeface="+mn-cs"/>
              </a:rPr>
              <a:t>   </a:t>
            </a:r>
            <a:r>
              <a:rPr lang="ru-RU" sz="3600" noProof="0" dirty="0">
                <a:latin typeface="+mn-lt"/>
                <a:cs typeface="+mn-cs"/>
              </a:rPr>
              <a:t>и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lang="ru-RU" sz="4400" b="1" dirty="0">
                <a:effectLst>
                  <a:outerShdw blurRad="50800" dist="50800" dir="5400000" algn="ctr" rotWithShape="0">
                    <a:schemeClr val="accent6"/>
                  </a:outerShdw>
                </a:effectLst>
                <a:latin typeface="+mn-lt"/>
                <a:cs typeface="+mn-cs"/>
              </a:rPr>
              <a:t>Дело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accent6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7340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Content Placeholder 3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1600200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ru-RU" b="1" dirty="0">
                <a:effectLst>
                  <a:outerShdw blurRad="50800" dist="50800" dir="5400000" algn="ctr" rotWithShape="0">
                    <a:schemeClr val="accent6"/>
                  </a:outerShdw>
                </a:effectLst>
              </a:rPr>
              <a:t>Слово</a:t>
            </a:r>
            <a:r>
              <a:rPr lang="en-US" dirty="0">
                <a:effectLst>
                  <a:outerShdw blurRad="50800" dist="50800" dir="5400000" algn="ctr" rotWithShape="0">
                    <a:schemeClr val="accent6"/>
                  </a:outerShdw>
                </a:effectLst>
              </a:rPr>
              <a:t>: </a:t>
            </a:r>
            <a:r>
              <a:rPr lang="ru-RU" sz="2800" dirty="0"/>
              <a:t>слушание и чтение</a:t>
            </a:r>
            <a:endParaRPr lang="en-US" sz="2800" dirty="0"/>
          </a:p>
          <a:p>
            <a:pPr marL="514350" indent="-514350" eaLnBrk="1" hangingPunct="1">
              <a:buNone/>
            </a:pPr>
            <a:r>
              <a:rPr lang="en-US" sz="2800" dirty="0"/>
              <a:t>	</a:t>
            </a:r>
            <a:r>
              <a:rPr lang="ru-RU" sz="2800" dirty="0"/>
              <a:t>Провозглашение в слове без поступка приводит к несоответствию Евангелию</a:t>
            </a:r>
            <a:r>
              <a:rPr lang="en-US" sz="2800" dirty="0"/>
              <a:t>.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96240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spcBef>
                <a:spcPts val="0"/>
              </a:spcBef>
              <a:buFont typeface="Arial" charset="0"/>
              <a:buNone/>
            </a:pPr>
            <a:r>
              <a:rPr lang="ru-RU" sz="2800" i="1" dirty="0">
                <a:latin typeface="+mn-lt"/>
              </a:rPr>
              <a:t>«Он был пророк, сильный в </a:t>
            </a:r>
            <a:r>
              <a:rPr lang="ru-RU" sz="2800" b="1" i="1" dirty="0">
                <a:effectLst>
                  <a:outerShdw blurRad="50800" dist="50800" dir="5400000" algn="ctr" rotWithShape="0">
                    <a:schemeClr val="accent6"/>
                  </a:outerShdw>
                </a:effectLst>
                <a:latin typeface="+mn-lt"/>
              </a:rPr>
              <a:t>слове </a:t>
            </a:r>
            <a:r>
              <a:rPr lang="ru-RU" sz="2800" i="1" dirty="0">
                <a:latin typeface="+mn-lt"/>
              </a:rPr>
              <a:t>и</a:t>
            </a:r>
            <a:r>
              <a:rPr lang="en-US" sz="2800" i="1" dirty="0">
                <a:latin typeface="+mn-lt"/>
              </a:rPr>
              <a:t> </a:t>
            </a:r>
            <a:r>
              <a:rPr lang="ru-RU" sz="2800" b="1" i="1" dirty="0">
                <a:effectLst>
                  <a:outerShdw blurRad="50800" dist="50800" dir="5400000" algn="ctr" rotWithShape="0">
                    <a:schemeClr val="accent6"/>
                  </a:outerShdw>
                </a:effectLst>
                <a:latin typeface="+mn-lt"/>
              </a:rPr>
              <a:t>деле</a:t>
            </a:r>
            <a:r>
              <a:rPr lang="en-US" sz="2800" b="1" i="1" dirty="0">
                <a:effectLst>
                  <a:outerShdw blurRad="50800" dist="50800" dir="5400000" algn="ctr" rotWithShape="0">
                    <a:schemeClr val="accent6"/>
                  </a:outerShdw>
                </a:effectLst>
                <a:latin typeface="+mn-lt"/>
              </a:rPr>
              <a:t> </a:t>
            </a:r>
            <a:r>
              <a:rPr lang="ru-RU" sz="2800" i="1" dirty="0"/>
              <a:t>пред Богом и всем народом</a:t>
            </a:r>
            <a:r>
              <a:rPr lang="en-US" sz="2800" i="1" dirty="0">
                <a:latin typeface="+mn-lt"/>
              </a:rPr>
              <a:t>.” </a:t>
            </a: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</a:pPr>
            <a:endParaRPr lang="en-US" sz="1200" i="1" dirty="0">
              <a:latin typeface="+mn-lt"/>
            </a:endParaRP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</a:pPr>
            <a:r>
              <a:rPr lang="ru-RU" sz="2800" dirty="0">
                <a:solidFill>
                  <a:schemeClr val="accent6"/>
                </a:solidFill>
                <a:latin typeface="+mn-lt"/>
              </a:rPr>
              <a:t>Лука</a:t>
            </a:r>
            <a:r>
              <a:rPr lang="en-US" sz="2800" dirty="0">
                <a:solidFill>
                  <a:schemeClr val="accent6"/>
                </a:solidFill>
                <a:latin typeface="+mn-lt"/>
              </a:rPr>
              <a:t> 24:19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2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dirty="0"/>
              <a:t>Вторичная тема</a:t>
            </a:r>
            <a:r>
              <a:rPr lang="en-US" sz="3600" b="1" dirty="0"/>
              <a:t>: </a:t>
            </a:r>
          </a:p>
          <a:p>
            <a:pPr algn="ctr" eaLnBrk="1" hangingPunct="1">
              <a:buFont typeface="Arial" charset="0"/>
              <a:buNone/>
            </a:pPr>
            <a:endParaRPr lang="en-US" b="1" dirty="0"/>
          </a:p>
          <a:p>
            <a:pPr algn="ctr" eaLnBrk="1" hangingPunct="1">
              <a:buNone/>
            </a:pPr>
            <a:r>
              <a:rPr lang="ru-RU" i="1" dirty="0"/>
              <a:t>Спасение всех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6"/>
                </a:solidFill>
              </a:rPr>
              <a:t>–</a:t>
            </a:r>
            <a:r>
              <a:rPr lang="en-US" i="1" dirty="0"/>
              <a:t> </a:t>
            </a:r>
            <a:r>
              <a:rPr lang="ru-RU" i="1" dirty="0"/>
              <a:t>молитва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6"/>
                </a:solidFill>
              </a:rPr>
              <a:t>– </a:t>
            </a:r>
            <a:r>
              <a:rPr lang="ru-RU" i="1" dirty="0"/>
              <a:t>история христианства руководства</a:t>
            </a:r>
            <a:r>
              <a:rPr lang="en-US" i="1" dirty="0">
                <a:solidFill>
                  <a:schemeClr val="accent6"/>
                </a:solidFill>
              </a:rPr>
              <a:t> – </a:t>
            </a:r>
            <a:r>
              <a:rPr lang="ru-RU" i="1" dirty="0"/>
              <a:t>женщины в христианском служении</a:t>
            </a:r>
            <a:endParaRPr lang="en-US" sz="3600" i="1" dirty="0"/>
          </a:p>
          <a:p>
            <a:pPr algn="ctr" eaLnBrk="1" hangingPunct="1">
              <a:buFont typeface="Arial" charset="0"/>
              <a:buNone/>
            </a:pPr>
            <a:endParaRPr lang="en-US" sz="2800" dirty="0"/>
          </a:p>
          <a:p>
            <a:pPr algn="ctr" eaLnBrk="1" hangingPunct="1">
              <a:buFont typeface="Arial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828800"/>
            <a:ext cx="8382000" cy="1858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effectLst>
                  <a:outerShdw blurRad="50800" dist="50800" dir="5400000" algn="ctr" rotWithShape="0">
                    <a:schemeClr val="accent6"/>
                  </a:outerShdw>
                </a:effectLst>
              </a:rPr>
              <a:t>Дело</a:t>
            </a:r>
            <a:r>
              <a:rPr lang="en-US" dirty="0">
                <a:effectLst>
                  <a:outerShdw blurRad="50800" dist="50800" dir="5400000" algn="ctr" rotWithShape="0">
                    <a:schemeClr val="accent6"/>
                  </a:outerShdw>
                </a:effectLst>
              </a:rPr>
              <a:t>: </a:t>
            </a:r>
            <a:r>
              <a:rPr lang="ru-RU" sz="2800" dirty="0"/>
              <a:t>видение и переживание</a:t>
            </a:r>
            <a:r>
              <a:rPr lang="en-US" sz="2800" dirty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	</a:t>
            </a:r>
            <a:r>
              <a:rPr lang="ru-RU" sz="2800" dirty="0"/>
              <a:t>Провозглашение в деле без слова означает бессильное Евангелие.</a:t>
            </a:r>
            <a:endParaRPr lang="en-US" sz="2800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10000"/>
            <a:ext cx="914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>
                <a:latin typeface="+mn-lt"/>
              </a:rPr>
              <a:t>Вы знаете </a:t>
            </a:r>
            <a:r>
              <a:rPr lang="is-IS" sz="2800" i="1" dirty="0">
                <a:latin typeface="+mn-lt"/>
              </a:rPr>
              <a:t>…</a:t>
            </a:r>
            <a:r>
              <a:rPr lang="ru-RU" sz="2800" i="1" dirty="0">
                <a:latin typeface="+mn-lt"/>
              </a:rPr>
              <a:t> как Бог Духом Святым и силою помазал Иисуса из Назарета, и Он ходил, </a:t>
            </a:r>
            <a:r>
              <a:rPr lang="ru-RU" sz="2800" b="1" i="1" dirty="0">
                <a:effectLst>
                  <a:outerShdw blurRad="50800" dist="50800" dir="5400000" algn="ctr" rotWithShape="0">
                    <a:schemeClr val="accent6"/>
                  </a:outerShdw>
                </a:effectLst>
              </a:rPr>
              <a:t>благотворя</a:t>
            </a:r>
            <a:r>
              <a:rPr lang="en-US" sz="2800" b="1" i="1" dirty="0">
                <a:effectLst>
                  <a:outerShdw blurRad="50800" dist="50800" dir="5400000" algn="ctr" rotWithShape="0">
                    <a:schemeClr val="accent6"/>
                  </a:outerShdw>
                </a:effectLst>
              </a:rPr>
              <a:t> </a:t>
            </a:r>
            <a:r>
              <a:rPr lang="ru-RU" sz="2800" i="1" dirty="0">
                <a:latin typeface="+mn-lt"/>
              </a:rPr>
              <a:t>и </a:t>
            </a:r>
            <a:r>
              <a:rPr lang="ru-RU" sz="2800" b="1" i="1" dirty="0">
                <a:effectLst>
                  <a:outerShdw blurRad="50800" dist="50800" dir="5400000" algn="ctr" rotWithShape="0">
                    <a:schemeClr val="accent6"/>
                  </a:outerShdw>
                </a:effectLst>
              </a:rPr>
              <a:t>исцеляя всех</a:t>
            </a:r>
            <a:r>
              <a:rPr lang="ru-RU" sz="2800" i="1" dirty="0">
                <a:latin typeface="+mn-lt"/>
              </a:rPr>
              <a:t>, обладаемых </a:t>
            </a:r>
            <a:r>
              <a:rPr lang="ru-RU" sz="2800" i="1" dirty="0" err="1">
                <a:latin typeface="+mn-lt"/>
              </a:rPr>
              <a:t>диаволом</a:t>
            </a:r>
            <a:r>
              <a:rPr lang="ru-RU" sz="2800" i="1" dirty="0">
                <a:latin typeface="+mn-lt"/>
              </a:rPr>
              <a:t>, потому что Бог был с Ним</a:t>
            </a:r>
            <a:r>
              <a:rPr lang="en-US" sz="2800" i="1" dirty="0">
                <a:latin typeface="+mn-lt"/>
              </a:rPr>
              <a:t>.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accent6"/>
                </a:solidFill>
                <a:latin typeface="+mn-lt"/>
              </a:rPr>
              <a:t>Деяния</a:t>
            </a:r>
            <a:r>
              <a:rPr lang="en-US" sz="2800" dirty="0">
                <a:solidFill>
                  <a:schemeClr val="accent6"/>
                </a:solidFill>
                <a:latin typeface="+mn-lt"/>
              </a:rPr>
              <a:t> 10:37-38</a:t>
            </a:r>
            <a:endParaRPr lang="en-US" sz="2800" i="1" dirty="0">
              <a:solidFill>
                <a:schemeClr val="accent6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289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1858963"/>
          </a:xfrm>
        </p:spPr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effectLst>
                  <a:outerShdw blurRad="50800" dist="50800" dir="5400000" algn="ctr" rotWithShape="0">
                    <a:schemeClr val="accent6"/>
                  </a:outerShdw>
                </a:effectLst>
              </a:rPr>
              <a:t>Вхождение в Царствие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048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+mn-lt"/>
              </a:rPr>
              <a:t>У нас в церкви есть все, чтобы выйти в мир, сделать Христа реальным и под знаменем Христа освободить себе территорию от дьявола.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97064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493838"/>
            <a:ext cx="9144000" cy="1325562"/>
          </a:xfrm>
        </p:spPr>
        <p:txBody>
          <a:bodyPr/>
          <a:lstStyle/>
          <a:p>
            <a:pPr eaLnBrk="1" hangingPunct="1"/>
            <a:r>
              <a:rPr lang="ru-RU" sz="4000" b="1" dirty="0"/>
              <a:t>Боже, помоги нам делиться Евангелием словом и делом</a:t>
            </a:r>
            <a:endParaRPr lang="en-US" sz="4000" b="1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1336" y="2819400"/>
            <a:ext cx="9144000" cy="4297363"/>
          </a:xfrm>
        </p:spPr>
        <p:txBody>
          <a:bodyPr/>
          <a:lstStyle/>
          <a:p>
            <a:pPr marL="514350" indent="0" eaLnBrk="1" hangingPunct="1">
              <a:buNone/>
            </a:pPr>
            <a:r>
              <a:rPr lang="ru-RU" sz="3000" dirty="0"/>
              <a:t>Принципы адаптации Послания для наших друзей с ограниченными возможностями:</a:t>
            </a:r>
            <a:endParaRPr lang="en-US" sz="1400" b="1" dirty="0"/>
          </a:p>
          <a:p>
            <a:pPr marL="1833563" lvl="4" indent="-455613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AutoNum type="arabicPeriod"/>
            </a:pPr>
            <a:r>
              <a:rPr lang="ru-RU" sz="3000" b="1" dirty="0"/>
              <a:t>Друзья с ограниченными умственными возможностями</a:t>
            </a:r>
            <a:endParaRPr lang="en-US" sz="3000" b="1" dirty="0"/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endParaRPr lang="en-US" sz="1000" dirty="0">
              <a:effectLst>
                <a:outerShdw blurRad="50800" dist="50800" dir="5400000" algn="ctr" rotWithShape="0">
                  <a:schemeClr val="accent6"/>
                </a:outerShdw>
              </a:effectLst>
            </a:endParaRP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dirty="0"/>
              <a:t>Большинство людей с ограниченными умственными способностями могут понять Писание на уровне третьего класса.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/>
              <a:t>—</a:t>
            </a:r>
            <a:r>
              <a:rPr lang="ru-RU" sz="2400" dirty="0"/>
              <a:t>Д-р. Джим Пирсон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71760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-457200" y="1280318"/>
            <a:ext cx="9144000" cy="4297363"/>
          </a:xfrm>
        </p:spPr>
        <p:txBody>
          <a:bodyPr/>
          <a:lstStyle/>
          <a:p>
            <a:pPr marL="514350" indent="0" eaLnBrk="1" hangingPunct="1">
              <a:buNone/>
            </a:pPr>
            <a:endParaRPr lang="en-US" sz="1400" dirty="0"/>
          </a:p>
          <a:p>
            <a:pPr marL="1824038" lvl="4" indent="-446088" eaLnBrk="1" hangingPunct="1">
              <a:spcBef>
                <a:spcPts val="0"/>
              </a:spcBef>
              <a:buClr>
                <a:schemeClr val="accent6"/>
              </a:buClr>
              <a:buFont typeface="+mj-lt"/>
              <a:buAutoNum type="arabicPeriod" startAt="2"/>
            </a:pPr>
            <a:r>
              <a:rPr lang="ru-RU" sz="3000" b="1" dirty="0"/>
              <a:t>Друзья с нарушениями развития</a:t>
            </a:r>
            <a:endParaRPr lang="en-US" sz="3000" b="1" dirty="0"/>
          </a:p>
          <a:p>
            <a:pPr marL="1774825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dirty="0"/>
              <a:t>Реляционная </a:t>
            </a:r>
            <a:r>
              <a:rPr lang="ru-RU" sz="2800" dirty="0" err="1"/>
              <a:t>евангелизация</a:t>
            </a:r>
            <a:r>
              <a:rPr lang="ru-RU" sz="2800" dirty="0"/>
              <a:t> происходит, когда мы «тусуемся» с этими друзьями и «живем» вместе.</a:t>
            </a:r>
            <a:endParaRPr lang="en-US" sz="2800" dirty="0"/>
          </a:p>
          <a:p>
            <a:pPr marL="2292350" indent="-231775">
              <a:lnSpc>
                <a:spcPct val="114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1824038" lvl="4" indent="-446088" eaLnBrk="1" hangingPunct="1">
              <a:spcBef>
                <a:spcPts val="0"/>
              </a:spcBef>
              <a:buClr>
                <a:schemeClr val="accent6"/>
              </a:buClr>
              <a:buFont typeface="+mj-lt"/>
              <a:buAutoNum type="arabicPeriod" startAt="3"/>
            </a:pPr>
            <a:r>
              <a:rPr lang="ru-RU" sz="3000" b="1" dirty="0"/>
              <a:t>Друзья с нарушениями слуха или нарушениями зрения</a:t>
            </a:r>
            <a:endParaRPr lang="en-US" sz="3000" b="1" dirty="0"/>
          </a:p>
          <a:p>
            <a:pPr marL="1774825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dirty="0"/>
              <a:t>Используйте простое объяснение плана спасения, применяя такие ресурсы, как </a:t>
            </a:r>
            <a:r>
              <a:rPr lang="ru-RU" sz="2800" dirty="0" err="1"/>
              <a:t>брайлевская</a:t>
            </a:r>
            <a:r>
              <a:rPr lang="ru-RU" sz="2800" dirty="0"/>
              <a:t> Библия и переводчики жестового языка.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495177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eyondSufferingPPSide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endParaRPr lang="en-US" dirty="0"/>
          </a:p>
          <a:p>
            <a:pPr marL="514350" indent="-514350" eaLnBrk="1" hangingPunct="1">
              <a:buFont typeface="Arial" charset="0"/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752600"/>
            <a:ext cx="9144000" cy="445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2300" lvl="4" indent="-514350" eaLnBrk="1" hangingPunct="1">
              <a:spcBef>
                <a:spcPts val="0"/>
              </a:spcBef>
              <a:buClr>
                <a:schemeClr val="accent6"/>
              </a:buClr>
              <a:buFont typeface="+mj-lt"/>
              <a:buAutoNum type="arabicPeriod" startAt="4"/>
            </a:pPr>
            <a:r>
              <a:rPr lang="ru-RU" sz="3000" b="1" dirty="0">
                <a:latin typeface="+mn-lt"/>
              </a:rPr>
              <a:t>Немые друзья</a:t>
            </a:r>
            <a:endParaRPr lang="en-US" sz="3000" b="1" dirty="0">
              <a:latin typeface="+mn-lt"/>
            </a:endParaRPr>
          </a:p>
          <a:p>
            <a:pPr marL="1833563" indent="3175">
              <a:lnSpc>
                <a:spcPct val="114000"/>
              </a:lnSpc>
            </a:pPr>
            <a:r>
              <a:rPr lang="ru-RU" sz="2800" dirty="0">
                <a:latin typeface="+mn-lt"/>
              </a:rPr>
              <a:t>Лишь то, что человек не может говорить, не означает, что он или она не в состоянии общаться.</a:t>
            </a:r>
            <a:endParaRPr lang="en-US" sz="2800" b="1" dirty="0">
              <a:latin typeface="+mn-lt"/>
            </a:endParaRPr>
          </a:p>
          <a:p>
            <a:pPr marL="1892300" lvl="4" indent="-514350" eaLnBrk="1" hangingPunct="1">
              <a:spcBef>
                <a:spcPts val="0"/>
              </a:spcBef>
              <a:buClr>
                <a:schemeClr val="accent6"/>
              </a:buClr>
              <a:buFont typeface="+mj-lt"/>
              <a:buAutoNum type="arabicPeriod" startAt="5"/>
            </a:pPr>
            <a:r>
              <a:rPr lang="ru-RU" sz="3000" b="1" dirty="0">
                <a:latin typeface="+mn-lt"/>
              </a:rPr>
              <a:t>Друзья с физическими недостатками</a:t>
            </a:r>
            <a:endParaRPr lang="en-US" sz="3000" b="1" dirty="0">
              <a:latin typeface="+mn-lt"/>
            </a:endParaRPr>
          </a:p>
          <a:p>
            <a:pPr marL="1833563" indent="-12700">
              <a:lnSpc>
                <a:spcPct val="114000"/>
              </a:lnSpc>
            </a:pPr>
            <a:r>
              <a:rPr lang="ru-RU" sz="2800" dirty="0">
                <a:latin typeface="Calibri" charset="0"/>
                <a:ea typeface="Calibri" charset="0"/>
                <a:cs typeface="Calibri" charset="0"/>
              </a:rPr>
              <a:t>Никогда не думайте, что человек с физическими недостатками либо </a:t>
            </a:r>
            <a:r>
              <a:rPr lang="ru-RU" sz="2800" i="1" dirty="0">
                <a:latin typeface="Calibri" charset="0"/>
                <a:ea typeface="Calibri" charset="0"/>
                <a:cs typeface="Calibri" charset="0"/>
              </a:rPr>
              <a:t>может,</a:t>
            </a:r>
            <a:r>
              <a:rPr lang="en-US" sz="28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sz="2800" dirty="0">
                <a:latin typeface="Calibri" charset="0"/>
                <a:ea typeface="Calibri" charset="0"/>
                <a:cs typeface="Calibri" charset="0"/>
              </a:rPr>
              <a:t>либо </a:t>
            </a:r>
            <a:r>
              <a:rPr lang="ru-RU" sz="2800" i="1" dirty="0">
                <a:latin typeface="Calibri" charset="0"/>
                <a:ea typeface="Calibri" charset="0"/>
                <a:cs typeface="Calibri" charset="0"/>
              </a:rPr>
              <a:t>не может</a:t>
            </a:r>
            <a:r>
              <a:rPr lang="en-US" sz="28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sz="2800" dirty="0">
                <a:latin typeface="Calibri" charset="0"/>
                <a:ea typeface="Calibri" charset="0"/>
                <a:cs typeface="Calibri" charset="0"/>
              </a:rPr>
              <a:t>участвовать в данной деятельности.</a:t>
            </a:r>
            <a:endParaRPr lang="en-US" sz="28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8805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endParaRPr lang="en-US" dirty="0"/>
          </a:p>
          <a:p>
            <a:pPr marL="514350" indent="-514350"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49671"/>
            <a:ext cx="20574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Picture 9" descr="created in the mi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352800"/>
            <a:ext cx="1828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52400" y="2180034"/>
            <a:ext cx="9144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0" eaLnBrk="1" hangingPunct="1">
              <a:buNone/>
            </a:pPr>
            <a:r>
              <a:rPr lang="ru-RU" sz="3000" dirty="0">
                <a:latin typeface="+mn-lt"/>
              </a:rPr>
              <a:t>Инструменты </a:t>
            </a:r>
            <a:r>
              <a:rPr lang="ru-RU" sz="3000" dirty="0" err="1">
                <a:latin typeface="+mn-lt"/>
              </a:rPr>
              <a:t>евангелизации</a:t>
            </a:r>
            <a:r>
              <a:rPr lang="ru-RU" sz="3000" dirty="0">
                <a:latin typeface="+mn-lt"/>
              </a:rPr>
              <a:t> </a:t>
            </a:r>
            <a:r>
              <a:rPr lang="en-US" sz="3000" dirty="0">
                <a:latin typeface="+mn-lt"/>
              </a:rPr>
              <a:t>:</a:t>
            </a:r>
          </a:p>
          <a:p>
            <a:pPr marL="514350" indent="0" eaLnBrk="1" hangingPunct="1">
              <a:buNone/>
            </a:pPr>
            <a:endParaRPr lang="en-US" sz="1400" b="1" dirty="0"/>
          </a:p>
          <a:p>
            <a:pPr marL="1833563" lvl="4" indent="-455613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AutoNum type="arabicPeriod"/>
            </a:pPr>
            <a:r>
              <a:rPr lang="ru-RU" sz="3000" b="1" dirty="0">
                <a:latin typeface="+mn-lt"/>
              </a:rPr>
              <a:t>Послание к Римлянам</a:t>
            </a:r>
          </a:p>
          <a:p>
            <a:pPr marL="1833563" lvl="4" indent="-455613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AutoNum type="arabicPeriod"/>
            </a:pPr>
            <a:r>
              <a:rPr lang="ru-RU" sz="3000" b="1" dirty="0">
                <a:latin typeface="+mn-lt"/>
              </a:rPr>
              <a:t>Бессловесная книга</a:t>
            </a:r>
          </a:p>
          <a:p>
            <a:pPr marL="1833563" lvl="4" indent="-455613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AutoNum type="arabicPeriod"/>
            </a:pPr>
            <a:r>
              <a:rPr lang="ru-RU" sz="3000" b="1" dirty="0">
                <a:latin typeface="+mn-lt"/>
              </a:rPr>
              <a:t>Евангельские Браслеты</a:t>
            </a:r>
          </a:p>
          <a:p>
            <a:pPr marL="1833563" lvl="4" indent="-455613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AutoNum type="arabicPeriod"/>
            </a:pPr>
            <a:r>
              <a:rPr lang="ru-RU" sz="3000" b="1" dirty="0">
                <a:latin typeface="+mn-lt"/>
              </a:rPr>
              <a:t>Четыре духовных закона</a:t>
            </a:r>
          </a:p>
          <a:p>
            <a:pPr marL="1833563" lvl="4" indent="-455613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AutoNum type="arabicPeriod"/>
            </a:pPr>
            <a:r>
              <a:rPr lang="ru-RU" sz="3000" b="1" dirty="0">
                <a:latin typeface="+mn-lt"/>
              </a:rPr>
              <a:t>Созданный по образу Бога</a:t>
            </a:r>
          </a:p>
        </p:txBody>
      </p:sp>
    </p:spTree>
    <p:extLst>
      <p:ext uri="{BB962C8B-B14F-4D97-AF65-F5344CB8AC3E}">
        <p14:creationId xmlns:p14="http://schemas.microsoft.com/office/powerpoint/2010/main" val="1268190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75006" y="1401033"/>
            <a:ext cx="9144000" cy="1477962"/>
          </a:xfrm>
        </p:spPr>
        <p:txBody>
          <a:bodyPr/>
          <a:lstStyle/>
          <a:p>
            <a:pPr eaLnBrk="1" hangingPunct="1"/>
            <a:r>
              <a:rPr lang="ru-RU" sz="4000" b="1" dirty="0"/>
              <a:t>Боже, открой нашу жизнь для программы помощи и ученичества</a:t>
            </a:r>
            <a:endParaRPr lang="en-US" sz="4000" b="1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9144000" cy="7620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dirty="0"/>
              <a:t>Группы поддержки со стороны семьи</a:t>
            </a:r>
            <a:endParaRPr lang="en-US" dirty="0"/>
          </a:p>
        </p:txBody>
      </p:sp>
      <p:pic>
        <p:nvPicPr>
          <p:cNvPr id="4098" name="Picture 2" descr="http://www.joniandfriends.org/static/photo_gallery/JAFK_WFTW_015_jpg_500x500_max_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657600"/>
            <a:ext cx="3810000" cy="269748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114654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038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/>
              <a:t>«Когда в мире мы живем, как Христос живет в нас, то жизнь ставит вопрос: «Что я должен делать, чтобы спастись, как ты?»»</a:t>
            </a:r>
            <a:endParaRPr lang="en-US" sz="14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—</a:t>
            </a:r>
            <a:r>
              <a:rPr lang="ru-RU" sz="2800" dirty="0" err="1"/>
              <a:t>Джони</a:t>
            </a:r>
            <a:r>
              <a:rPr lang="en-US" sz="2800" dirty="0"/>
              <a:t> </a:t>
            </a:r>
            <a:r>
              <a:rPr lang="ru-RU" sz="2800" dirty="0" err="1"/>
              <a:t>Эрексон</a:t>
            </a:r>
            <a:r>
              <a:rPr lang="en-US" sz="2800" dirty="0"/>
              <a:t> Ta</a:t>
            </a:r>
            <a:r>
              <a:rPr lang="ru-RU" sz="2800" dirty="0"/>
              <a:t>да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738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914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/>
              <a:t>От Луки 14</a:t>
            </a:r>
            <a:br>
              <a:rPr lang="en-US" sz="40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3200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/>
              <a:t>«</a:t>
            </a:r>
            <a:r>
              <a:rPr lang="ru-RU" sz="3000" i="1" dirty="0"/>
              <a:t>Но, когда делаешь пир, зови нищих, увечных, хромых, слепых</a:t>
            </a:r>
            <a:r>
              <a:rPr lang="en-US" sz="3000" i="1" dirty="0"/>
              <a:t>… </a:t>
            </a:r>
            <a:r>
              <a:rPr lang="ru-RU" sz="3000" i="1" dirty="0"/>
              <a:t>Пройди вдоль улиц и изгородей и уговори всех прийти сюда. Пусть дом мой будет полон!</a:t>
            </a:r>
            <a:r>
              <a:rPr lang="fr-FR" sz="2800" dirty="0"/>
              <a:t>»</a:t>
            </a:r>
            <a:endParaRPr lang="en-US" sz="3000" i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>
                <a:solidFill>
                  <a:schemeClr val="accent6"/>
                </a:solidFill>
              </a:rPr>
              <a:t>Лука</a:t>
            </a:r>
            <a:r>
              <a:rPr lang="en-US" sz="2600" dirty="0">
                <a:solidFill>
                  <a:schemeClr val="accent6"/>
                </a:solidFill>
              </a:rPr>
              <a:t> 14:13, 23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200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000" dirty="0"/>
              <a:t>«</a:t>
            </a:r>
            <a:r>
              <a:rPr lang="ru-RU" sz="4000" dirty="0"/>
              <a:t>Затерянное Великое Поручение</a:t>
            </a:r>
            <a:r>
              <a:rPr lang="it-IT" sz="4000" dirty="0"/>
              <a:t>»</a:t>
            </a:r>
            <a:endParaRPr lang="en-US" sz="40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/>
              <a:t>Это дверь Царствия, распахнутая для всех, – сильных и слабых, богатых и бедных, здоровых и больных, а также людей с или без ограниченных возможностей.</a:t>
            </a:r>
            <a:r>
              <a:rPr lang="en-US" sz="2800" dirty="0"/>
              <a:t> </a:t>
            </a:r>
            <a:endParaRPr lang="en-US" sz="19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dirty="0"/>
              <a:t>Контрасты и коренные повороты Царствия</a:t>
            </a:r>
            <a:br>
              <a:rPr lang="en-US" sz="4000" b="1" dirty="0"/>
            </a:br>
            <a:br>
              <a:rPr lang="en-US" sz="4000" b="1" dirty="0"/>
            </a:br>
            <a:r>
              <a:rPr lang="ru-RU" sz="4000" b="1" dirty="0">
                <a:solidFill>
                  <a:schemeClr val="accent6"/>
                </a:solidFill>
              </a:rPr>
              <a:t>Лука </a:t>
            </a:r>
            <a:r>
              <a:rPr lang="en-US" sz="4000" b="1" dirty="0">
                <a:solidFill>
                  <a:schemeClr val="accent6"/>
                </a:solidFill>
              </a:rPr>
              <a:t>14:7-24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2146</Words>
  <Application>Microsoft Office PowerPoint</Application>
  <PresentationFormat>On-screen Show (4:3)</PresentationFormat>
  <Paragraphs>347</Paragraphs>
  <Slides>67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Calibri</vt:lpstr>
      <vt:lpstr>Century Gothic</vt:lpstr>
      <vt:lpstr>IrisUPC</vt:lpstr>
      <vt:lpstr>Origins</vt:lpstr>
      <vt:lpstr>Wingdings</vt:lpstr>
      <vt:lpstr>Office Theme</vt:lpstr>
      <vt:lpstr>PowerPoint Presentation</vt:lpstr>
      <vt:lpstr>PowerPoint Presentation</vt:lpstr>
      <vt:lpstr> Сосредоточенность Луки на Царстве Божьем </vt:lpstr>
      <vt:lpstr>Найдено новозаветное пророчество  в Евангелие от Луки и Деяниях</vt:lpstr>
      <vt:lpstr>Главная тематика Евангелие от Луки</vt:lpstr>
      <vt:lpstr>PowerPoint Presentation</vt:lpstr>
      <vt:lpstr>От Луки 14 </vt:lpstr>
      <vt:lpstr>PowerPoint Presentation</vt:lpstr>
      <vt:lpstr>Контрасты и коренные повороты Царствия  Лука 14:7-24</vt:lpstr>
      <vt:lpstr> Кто самый великий в Царствии?  Лука14:7-11 </vt:lpstr>
      <vt:lpstr>Какова природа Царствия? Лука 14:12-14</vt:lpstr>
      <vt:lpstr>Закон взаимности – Лука 14:14</vt:lpstr>
      <vt:lpstr>Большой пир – Кто заполняет места за столом? Лука 14:15-24 </vt:lpstr>
      <vt:lpstr>PowerPoint Presentation</vt:lpstr>
      <vt:lpstr>PowerPoint Presentation</vt:lpstr>
      <vt:lpstr>Гостеприимство Лука 14 Пир</vt:lpstr>
      <vt:lpstr>Живете ли вы по образу жизни Царствия? </vt:lpstr>
      <vt:lpstr>PowerPoint Presentation</vt:lpstr>
      <vt:lpstr>PowerPoint Presentation</vt:lpstr>
      <vt:lpstr>PowerPoint Presentation</vt:lpstr>
      <vt:lpstr>PowerPoint Presentation</vt:lpstr>
      <vt:lpstr>Определение теологических основ церкви</vt:lpstr>
      <vt:lpstr>PowerPoint Presentation</vt:lpstr>
      <vt:lpstr>PowerPoint Presentation</vt:lpstr>
      <vt:lpstr>PowerPoint Presentation</vt:lpstr>
      <vt:lpstr>Где находится церковь сегодня?</vt:lpstr>
      <vt:lpstr>PowerPoint Presentation</vt:lpstr>
      <vt:lpstr>PowerPoint Presentation</vt:lpstr>
      <vt:lpstr>PowerPoint Presentation</vt:lpstr>
      <vt:lpstr>Практическое применение церкви</vt:lpstr>
      <vt:lpstr>Семь действий служения лицам с инвалидностью</vt:lpstr>
      <vt:lpstr>PowerPoint Presentation</vt:lpstr>
      <vt:lpstr>PowerPoint Presentation</vt:lpstr>
      <vt:lpstr>PowerPoint Presentation</vt:lpstr>
      <vt:lpstr>Где ваша церковь сегодня?</vt:lpstr>
      <vt:lpstr>PowerPoint Presentation</vt:lpstr>
      <vt:lpstr>PowerPoint Presentation</vt:lpstr>
      <vt:lpstr>PowerPoint Presentation</vt:lpstr>
      <vt:lpstr>Цели служения среди инвалидов  </vt:lpstr>
      <vt:lpstr>Решение проблем, связанных со служением инвалидности </vt:lpstr>
      <vt:lpstr>Переход от убеждений к действию</vt:lpstr>
      <vt:lpstr>Барьеры на пути участия инвалидов</vt:lpstr>
      <vt:lpstr>Все о подъеме и падении лидерства</vt:lpstr>
      <vt:lpstr>Десять практических советов как стать церковью, сочувствующей инвалидности</vt:lpstr>
      <vt:lpstr>Десять практических советов, прод.</vt:lpstr>
      <vt:lpstr>Намеренное участие</vt:lpstr>
      <vt:lpstr>PowerPoint Presentation</vt:lpstr>
      <vt:lpstr>Готовы ли вы создать план действий?</vt:lpstr>
      <vt:lpstr>PowerPoint Presentation</vt:lpstr>
      <vt:lpstr>PowerPoint Presentation</vt:lpstr>
      <vt:lpstr>PowerPoint Presentation</vt:lpstr>
      <vt:lpstr>PowerPoint Presentation</vt:lpstr>
      <vt:lpstr>Боже, открой нам глаза для людей без Христа</vt:lpstr>
      <vt:lpstr>PowerPoint Presentation</vt:lpstr>
      <vt:lpstr>PowerPoint Presentation</vt:lpstr>
      <vt:lpstr>PowerPoint Presentation</vt:lpstr>
      <vt:lpstr>PowerPoint Presentation</vt:lpstr>
      <vt:lpstr>Боже, покажи нам, как жить согласно провозглашенному</vt:lpstr>
      <vt:lpstr>PowerPoint Presentation</vt:lpstr>
      <vt:lpstr>PowerPoint Presentation</vt:lpstr>
      <vt:lpstr>PowerPoint Presentation</vt:lpstr>
      <vt:lpstr>Боже, помоги нам делиться Евангелием словом и делом</vt:lpstr>
      <vt:lpstr>PowerPoint Presentation</vt:lpstr>
      <vt:lpstr>PowerPoint Presentation</vt:lpstr>
      <vt:lpstr>PowerPoint Presentation</vt:lpstr>
      <vt:lpstr>Боже, открой нашу жизнь для программы помощи и ученичества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Luke: A Framework for a Theology of Suffering &amp; Disability Lesson 8</dc:title>
  <dc:creator>Rachel Olstad</dc:creator>
  <cp:lastModifiedBy>Wendy Caskey</cp:lastModifiedBy>
  <cp:revision>77</cp:revision>
  <dcterms:created xsi:type="dcterms:W3CDTF">2011-05-04T20:55:57Z</dcterms:created>
  <dcterms:modified xsi:type="dcterms:W3CDTF">2017-04-19T18:48:42Z</dcterms:modified>
</cp:coreProperties>
</file>